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7" r:id="rId2"/>
    <p:sldId id="256" r:id="rId3"/>
    <p:sldId id="258" r:id="rId4"/>
    <p:sldId id="259" r:id="rId5"/>
    <p:sldId id="268" r:id="rId6"/>
    <p:sldId id="260" r:id="rId7"/>
    <p:sldId id="261" r:id="rId8"/>
    <p:sldId id="269" r:id="rId9"/>
    <p:sldId id="270" r:id="rId10"/>
    <p:sldId id="262" r:id="rId11"/>
    <p:sldId id="263" r:id="rId12"/>
    <p:sldId id="265" r:id="rId13"/>
    <p:sldId id="264" r:id="rId14"/>
    <p:sldId id="271" r:id="rId15"/>
    <p:sldId id="273" r:id="rId16"/>
    <p:sldId id="274" r:id="rId17"/>
    <p:sldId id="266" r:id="rId18"/>
    <p:sldId id="267" r:id="rId19"/>
    <p:sldId id="275" r:id="rId20"/>
    <p:sldId id="276" r:id="rId21"/>
    <p:sldId id="277" r:id="rId22"/>
  </p:sldIdLst>
  <p:sldSz cx="9144000" cy="6858000" type="screen4x3"/>
  <p:notesSz cx="6858000" cy="9926638"/>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F9F4"/>
    <a:srgbClr val="CC9900"/>
    <a:srgbClr val="24E1EA"/>
    <a:srgbClr val="4BB5C3"/>
    <a:srgbClr val="997597"/>
    <a:srgbClr val="A35DB1"/>
    <a:srgbClr val="2F6AD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8475"/>
          </a:xfrm>
          <a:prstGeom prst="rect">
            <a:avLst/>
          </a:prstGeom>
        </p:spPr>
        <p:txBody>
          <a:bodyPr vert="horz" lIns="134206" tIns="67103" rIns="134206" bIns="67103" rtlCol="0"/>
          <a:lstStyle>
            <a:lvl1pPr algn="l">
              <a:defRPr sz="1800"/>
            </a:lvl1pPr>
          </a:lstStyle>
          <a:p>
            <a:pPr>
              <a:defRPr/>
            </a:pPr>
            <a:endParaRPr lang="tr-TR"/>
          </a:p>
        </p:txBody>
      </p:sp>
      <p:sp>
        <p:nvSpPr>
          <p:cNvPr id="3" name="Veri Yer Tutucusu 2"/>
          <p:cNvSpPr>
            <a:spLocks noGrp="1"/>
          </p:cNvSpPr>
          <p:nvPr>
            <p:ph type="dt" sz="quarter" idx="1"/>
          </p:nvPr>
        </p:nvSpPr>
        <p:spPr>
          <a:xfrm>
            <a:off x="3883025" y="0"/>
            <a:ext cx="2973388" cy="498475"/>
          </a:xfrm>
          <a:prstGeom prst="rect">
            <a:avLst/>
          </a:prstGeom>
        </p:spPr>
        <p:txBody>
          <a:bodyPr vert="horz" lIns="134206" tIns="67103" rIns="134206" bIns="67103" rtlCol="0"/>
          <a:lstStyle>
            <a:lvl1pPr algn="r">
              <a:defRPr sz="1800"/>
            </a:lvl1pPr>
          </a:lstStyle>
          <a:p>
            <a:pPr>
              <a:defRPr/>
            </a:pPr>
            <a:fld id="{925FA7B7-4E51-4D28-A3C2-8CE85E7905CC}" type="datetimeFigureOut">
              <a:rPr lang="tr-TR"/>
              <a:pPr>
                <a:defRPr/>
              </a:pPr>
              <a:t>20.10.2014</a:t>
            </a:fld>
            <a:endParaRPr lang="tr-TR"/>
          </a:p>
        </p:txBody>
      </p:sp>
      <p:sp>
        <p:nvSpPr>
          <p:cNvPr id="4" name="Altbilgi Yer Tutucusu 3"/>
          <p:cNvSpPr>
            <a:spLocks noGrp="1"/>
          </p:cNvSpPr>
          <p:nvPr>
            <p:ph type="ftr" sz="quarter" idx="2"/>
          </p:nvPr>
        </p:nvSpPr>
        <p:spPr>
          <a:xfrm>
            <a:off x="0" y="9428163"/>
            <a:ext cx="2971800" cy="498475"/>
          </a:xfrm>
          <a:prstGeom prst="rect">
            <a:avLst/>
          </a:prstGeom>
        </p:spPr>
        <p:txBody>
          <a:bodyPr vert="horz" lIns="134206" tIns="67103" rIns="134206" bIns="67103" rtlCol="0" anchor="b"/>
          <a:lstStyle>
            <a:lvl1pPr algn="l">
              <a:defRPr sz="1800"/>
            </a:lvl1pPr>
          </a:lstStyle>
          <a:p>
            <a:pPr>
              <a:defRPr/>
            </a:pPr>
            <a:endParaRPr lang="tr-TR"/>
          </a:p>
        </p:txBody>
      </p:sp>
      <p:sp>
        <p:nvSpPr>
          <p:cNvPr id="5" name="Slayt Numarası Yer Tutucusu 4"/>
          <p:cNvSpPr>
            <a:spLocks noGrp="1"/>
          </p:cNvSpPr>
          <p:nvPr>
            <p:ph type="sldNum" sz="quarter" idx="3"/>
          </p:nvPr>
        </p:nvSpPr>
        <p:spPr>
          <a:xfrm>
            <a:off x="3883025" y="9428163"/>
            <a:ext cx="2973388" cy="498475"/>
          </a:xfrm>
          <a:prstGeom prst="rect">
            <a:avLst/>
          </a:prstGeom>
        </p:spPr>
        <p:txBody>
          <a:bodyPr vert="horz" lIns="134206" tIns="67103" rIns="134206" bIns="67103" rtlCol="0" anchor="b"/>
          <a:lstStyle>
            <a:lvl1pPr algn="r">
              <a:defRPr sz="1800"/>
            </a:lvl1pPr>
          </a:lstStyle>
          <a:p>
            <a:pPr>
              <a:defRPr/>
            </a:pPr>
            <a:fld id="{5AF22465-9FF1-4F0F-AE19-EF256AA0FDAC}" type="slidenum">
              <a:rPr lang="tr-TR"/>
              <a:pPr>
                <a:defRPr/>
              </a:pPr>
              <a:t>‹#›</a:t>
            </a:fld>
            <a:endParaRPr lang="tr-TR"/>
          </a:p>
        </p:txBody>
      </p:sp>
    </p:spTree>
    <p:extLst>
      <p:ext uri="{BB962C8B-B14F-4D97-AF65-F5344CB8AC3E}">
        <p14:creationId xmlns:p14="http://schemas.microsoft.com/office/powerpoint/2010/main" val="14685963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753375D2-9A59-46BF-A22A-C60E8B66E9E3}" type="datetimeFigureOut">
              <a:rPr lang="tr-TR"/>
              <a:pPr>
                <a:defRPr/>
              </a:pPr>
              <a:t>20.10.2014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2DF6CC4-5D20-43B4-9274-A6315678CBA5}" type="slidenum">
              <a:rPr lang="tr-TR" altLang="tr-TR"/>
              <a:pPr>
                <a:defRPr/>
              </a:pPr>
              <a:t>‹#›</a:t>
            </a:fld>
            <a:endParaRPr lang="tr-TR" altLang="tr-TR"/>
          </a:p>
        </p:txBody>
      </p:sp>
    </p:spTree>
    <p:extLst>
      <p:ext uri="{BB962C8B-B14F-4D97-AF65-F5344CB8AC3E}">
        <p14:creationId xmlns:p14="http://schemas.microsoft.com/office/powerpoint/2010/main" val="2965824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686FAD7B-1B61-4198-BD70-0A0EDCE52C35}" type="datetimeFigureOut">
              <a:rPr lang="tr-TR"/>
              <a:pPr>
                <a:defRPr/>
              </a:pPr>
              <a:t>20.10.2014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C00485F-08C0-47A0-AB1D-E24C3DE7F26D}" type="slidenum">
              <a:rPr lang="tr-TR" altLang="tr-TR"/>
              <a:pPr>
                <a:defRPr/>
              </a:pPr>
              <a:t>‹#›</a:t>
            </a:fld>
            <a:endParaRPr lang="tr-TR" altLang="tr-TR"/>
          </a:p>
        </p:txBody>
      </p:sp>
    </p:spTree>
    <p:extLst>
      <p:ext uri="{BB962C8B-B14F-4D97-AF65-F5344CB8AC3E}">
        <p14:creationId xmlns:p14="http://schemas.microsoft.com/office/powerpoint/2010/main" val="3493563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179538D8-4A4B-4CF0-A2E5-3E81ACE7FFA0}" type="datetimeFigureOut">
              <a:rPr lang="tr-TR"/>
              <a:pPr>
                <a:defRPr/>
              </a:pPr>
              <a:t>20.10.2014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D9EAB9F-F643-4B03-8250-627E2FF757CB}" type="slidenum">
              <a:rPr lang="tr-TR" altLang="tr-TR"/>
              <a:pPr>
                <a:defRPr/>
              </a:pPr>
              <a:t>‹#›</a:t>
            </a:fld>
            <a:endParaRPr lang="tr-TR" altLang="tr-TR"/>
          </a:p>
        </p:txBody>
      </p:sp>
    </p:spTree>
    <p:extLst>
      <p:ext uri="{BB962C8B-B14F-4D97-AF65-F5344CB8AC3E}">
        <p14:creationId xmlns:p14="http://schemas.microsoft.com/office/powerpoint/2010/main" val="95862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0832D0B-FE55-4726-B6D2-75BF821155F7}" type="datetimeFigureOut">
              <a:rPr lang="tr-TR"/>
              <a:pPr>
                <a:defRPr/>
              </a:pPr>
              <a:t>20.10.2014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2340352-E22F-4D34-A630-437D17E6E5F1}" type="slidenum">
              <a:rPr lang="tr-TR" altLang="tr-TR"/>
              <a:pPr>
                <a:defRPr/>
              </a:pPr>
              <a:t>‹#›</a:t>
            </a:fld>
            <a:endParaRPr lang="tr-TR" altLang="tr-TR"/>
          </a:p>
        </p:txBody>
      </p:sp>
    </p:spTree>
    <p:extLst>
      <p:ext uri="{BB962C8B-B14F-4D97-AF65-F5344CB8AC3E}">
        <p14:creationId xmlns:p14="http://schemas.microsoft.com/office/powerpoint/2010/main" val="412440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EE02D31F-27EB-49AC-B58F-6D1CE0B82C5A}" type="datetimeFigureOut">
              <a:rPr lang="tr-TR"/>
              <a:pPr>
                <a:defRPr/>
              </a:pPr>
              <a:t>20.10.2014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BE3BBDB-7981-4185-BA52-5830C349A24A}" type="slidenum">
              <a:rPr lang="tr-TR" altLang="tr-TR"/>
              <a:pPr>
                <a:defRPr/>
              </a:pPr>
              <a:t>‹#›</a:t>
            </a:fld>
            <a:endParaRPr lang="tr-TR" altLang="tr-TR"/>
          </a:p>
        </p:txBody>
      </p:sp>
    </p:spTree>
    <p:extLst>
      <p:ext uri="{BB962C8B-B14F-4D97-AF65-F5344CB8AC3E}">
        <p14:creationId xmlns:p14="http://schemas.microsoft.com/office/powerpoint/2010/main" val="365231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A088FB92-BC43-4B50-87A4-562C0EA8F0E5}" type="datetimeFigureOut">
              <a:rPr lang="tr-TR"/>
              <a:pPr>
                <a:defRPr/>
              </a:pPr>
              <a:t>20.10.2014</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F145D19-F1CE-4956-B049-0BF21D21F598}" type="slidenum">
              <a:rPr lang="tr-TR" altLang="tr-TR"/>
              <a:pPr>
                <a:defRPr/>
              </a:pPr>
              <a:t>‹#›</a:t>
            </a:fld>
            <a:endParaRPr lang="tr-TR" altLang="tr-TR"/>
          </a:p>
        </p:txBody>
      </p:sp>
    </p:spTree>
    <p:extLst>
      <p:ext uri="{BB962C8B-B14F-4D97-AF65-F5344CB8AC3E}">
        <p14:creationId xmlns:p14="http://schemas.microsoft.com/office/powerpoint/2010/main" val="99037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710A2F91-AD31-4B81-9C40-3AB9F00A0995}" type="datetimeFigureOut">
              <a:rPr lang="tr-TR"/>
              <a:pPr>
                <a:defRPr/>
              </a:pPr>
              <a:t>20.10.2014</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934C4B7D-A3BC-4A8B-9887-A33DC5B872FD}" type="slidenum">
              <a:rPr lang="tr-TR" altLang="tr-TR"/>
              <a:pPr>
                <a:defRPr/>
              </a:pPr>
              <a:t>‹#›</a:t>
            </a:fld>
            <a:endParaRPr lang="tr-TR" altLang="tr-TR"/>
          </a:p>
        </p:txBody>
      </p:sp>
    </p:spTree>
    <p:extLst>
      <p:ext uri="{BB962C8B-B14F-4D97-AF65-F5344CB8AC3E}">
        <p14:creationId xmlns:p14="http://schemas.microsoft.com/office/powerpoint/2010/main" val="18785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E7F8FD81-3FFC-4F88-ABEC-B8A02F51E0A5}" type="datetimeFigureOut">
              <a:rPr lang="tr-TR"/>
              <a:pPr>
                <a:defRPr/>
              </a:pPr>
              <a:t>20.10.2014</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1D3980DE-90C6-49A1-89FC-E69B0512EFD3}" type="slidenum">
              <a:rPr lang="tr-TR" altLang="tr-TR"/>
              <a:pPr>
                <a:defRPr/>
              </a:pPr>
              <a:t>‹#›</a:t>
            </a:fld>
            <a:endParaRPr lang="tr-TR" altLang="tr-TR"/>
          </a:p>
        </p:txBody>
      </p:sp>
    </p:spTree>
    <p:extLst>
      <p:ext uri="{BB962C8B-B14F-4D97-AF65-F5344CB8AC3E}">
        <p14:creationId xmlns:p14="http://schemas.microsoft.com/office/powerpoint/2010/main" val="241304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B4E8E1F6-0FC0-4EAF-94E5-E683BF2677A6}" type="datetimeFigureOut">
              <a:rPr lang="tr-TR"/>
              <a:pPr>
                <a:defRPr/>
              </a:pPr>
              <a:t>20.10.2014</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BD12C4AE-12B4-4257-B992-42CC99CE4200}" type="slidenum">
              <a:rPr lang="tr-TR" altLang="tr-TR"/>
              <a:pPr>
                <a:defRPr/>
              </a:pPr>
              <a:t>‹#›</a:t>
            </a:fld>
            <a:endParaRPr lang="tr-TR" altLang="tr-TR"/>
          </a:p>
        </p:txBody>
      </p:sp>
    </p:spTree>
    <p:extLst>
      <p:ext uri="{BB962C8B-B14F-4D97-AF65-F5344CB8AC3E}">
        <p14:creationId xmlns:p14="http://schemas.microsoft.com/office/powerpoint/2010/main" val="202664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078BB31-7745-49B8-81FF-04AE4CB0EE50}" type="datetimeFigureOut">
              <a:rPr lang="tr-TR"/>
              <a:pPr>
                <a:defRPr/>
              </a:pPr>
              <a:t>20.10.2014</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9EF10E2E-815D-4D40-B561-F29FD7835D49}" type="slidenum">
              <a:rPr lang="tr-TR" altLang="tr-TR"/>
              <a:pPr>
                <a:defRPr/>
              </a:pPr>
              <a:t>‹#›</a:t>
            </a:fld>
            <a:endParaRPr lang="tr-TR" altLang="tr-TR"/>
          </a:p>
        </p:txBody>
      </p:sp>
    </p:spTree>
    <p:extLst>
      <p:ext uri="{BB962C8B-B14F-4D97-AF65-F5344CB8AC3E}">
        <p14:creationId xmlns:p14="http://schemas.microsoft.com/office/powerpoint/2010/main" val="2734352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91773858-45A6-4B97-B2AC-FFA04D177198}" type="datetimeFigureOut">
              <a:rPr lang="tr-TR"/>
              <a:pPr>
                <a:defRPr/>
              </a:pPr>
              <a:t>20.10.2014</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06C6DCBE-BC45-4856-A35C-C025D0515AC8}" type="slidenum">
              <a:rPr lang="tr-TR" altLang="tr-TR"/>
              <a:pPr>
                <a:defRPr/>
              </a:pPr>
              <a:t>‹#›</a:t>
            </a:fld>
            <a:endParaRPr lang="tr-TR" altLang="tr-TR"/>
          </a:p>
        </p:txBody>
      </p:sp>
    </p:spTree>
    <p:extLst>
      <p:ext uri="{BB962C8B-B14F-4D97-AF65-F5344CB8AC3E}">
        <p14:creationId xmlns:p14="http://schemas.microsoft.com/office/powerpoint/2010/main" val="190116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54063CE-91D4-40EF-B44F-CD2654B7C4FC}" type="datetimeFigureOut">
              <a:rPr lang="tr-TR"/>
              <a:pPr>
                <a:defRPr/>
              </a:pPr>
              <a:t>20.10.2014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17A0EA83-8C94-45C1-AE4F-9EDE23BD3025}"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bilgi@balikesirokulsporlari.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kulsportal.gsb.gov.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okulsportal.gsb.gov.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0" y="0"/>
            <a:ext cx="9144000" cy="6858000"/>
          </a:xfrm>
          <a:solidFill>
            <a:srgbClr val="FFC000"/>
          </a:solidFill>
        </p:spPr>
        <p:txBody>
          <a:bodyPr/>
          <a:lstStyle/>
          <a:p>
            <a:pPr eaLnBrk="1" hangingPunct="1"/>
            <a:r>
              <a:rPr lang="tr-TR" altLang="tr-TR" b="1" smtClean="0"/>
              <a:t/>
            </a:r>
            <a:br>
              <a:rPr lang="tr-TR" altLang="tr-TR" b="1" smtClean="0"/>
            </a:br>
            <a:r>
              <a:rPr lang="tr-TR" altLang="tr-TR" b="1" smtClean="0"/>
              <a:t/>
            </a:r>
            <a:br>
              <a:rPr lang="tr-TR" altLang="tr-TR" b="1" smtClean="0"/>
            </a:br>
            <a:r>
              <a:rPr lang="tr-TR" altLang="tr-TR" b="1" smtClean="0">
                <a:solidFill>
                  <a:srgbClr val="FF0000"/>
                </a:solidFill>
              </a:rPr>
              <a:t>BALIKESİR GENÇLİK HİZMETLERİ VE SPOR İL MÜDÜRLÜĞÜ</a:t>
            </a:r>
            <a:r>
              <a:rPr lang="tr-TR" altLang="tr-TR" b="1" smtClean="0"/>
              <a:t/>
            </a:r>
            <a:br>
              <a:rPr lang="tr-TR" altLang="tr-TR" b="1" smtClean="0"/>
            </a:br>
            <a:r>
              <a:rPr lang="tr-TR" altLang="tr-TR" b="1" smtClean="0"/>
              <a:t/>
            </a:r>
            <a:br>
              <a:rPr lang="tr-TR" altLang="tr-TR" b="1" smtClean="0"/>
            </a:br>
            <a:r>
              <a:rPr lang="tr-TR" altLang="tr-TR" b="1" smtClean="0"/>
              <a:t>OKUL SPOR FAALİYETLERİ BİLGİLENDİRME</a:t>
            </a:r>
            <a:br>
              <a:rPr lang="tr-TR" altLang="tr-TR" b="1" smtClean="0"/>
            </a:br>
            <a:r>
              <a:rPr lang="tr-TR" altLang="tr-TR" b="1" smtClean="0"/>
              <a:t> SEMİNERİNE HOŞGELDİNİZ </a:t>
            </a:r>
          </a:p>
        </p:txBody>
      </p:sp>
      <p:pic>
        <p:nvPicPr>
          <p:cNvPr id="3075" name="4 Resim" descr="i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15125" y="0"/>
            <a:ext cx="1785938"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İçerik Yer Tutucusu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95288" y="252413"/>
            <a:ext cx="1873250" cy="16383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rgbClr val="15F9F4"/>
          </a:solidFill>
        </p:spPr>
        <p:txBody>
          <a:bodyPr rtlCol="0">
            <a:normAutofit fontScale="85000" lnSpcReduction="20000"/>
          </a:bodyPr>
          <a:lstStyle/>
          <a:p>
            <a:pPr algn="ctr" eaLnBrk="1" fontAlgn="auto" hangingPunct="1">
              <a:spcAft>
                <a:spcPts val="0"/>
              </a:spcAft>
              <a:buFont typeface="Arial" panose="020B0604020202020204" pitchFamily="34" charset="0"/>
              <a:buNone/>
              <a:defRPr/>
            </a:pPr>
            <a:endParaRPr lang="tr-TR" b="1" u="sng" dirty="0" smtClean="0">
              <a:solidFill>
                <a:srgbClr val="FF0000"/>
              </a:solidFill>
            </a:endParaRPr>
          </a:p>
          <a:p>
            <a:pPr algn="ctr" eaLnBrk="1" fontAlgn="auto" hangingPunct="1">
              <a:spcAft>
                <a:spcPts val="0"/>
              </a:spcAft>
              <a:buFont typeface="Arial" panose="020B0604020202020204" pitchFamily="34" charset="0"/>
              <a:buNone/>
              <a:defRPr/>
            </a:pPr>
            <a:r>
              <a:rPr lang="tr-TR" b="1" u="sng" dirty="0" smtClean="0">
                <a:solidFill>
                  <a:srgbClr val="FF0000"/>
                </a:solidFill>
              </a:rPr>
              <a:t>4.SPOR DALI KATILIM İŞLEMLERİ</a:t>
            </a:r>
            <a:endParaRPr lang="tr-TR" b="1" dirty="0" smtClean="0">
              <a:solidFill>
                <a:srgbClr val="FF0000"/>
              </a:solidFill>
            </a:endParaRPr>
          </a:p>
          <a:p>
            <a:pPr marL="0" indent="0" algn="just" eaLnBrk="1" fontAlgn="auto" hangingPunct="1">
              <a:spcAft>
                <a:spcPts val="0"/>
              </a:spcAft>
              <a:buFont typeface="Arial" panose="020B0604020202020204" pitchFamily="34" charset="0"/>
              <a:buNone/>
              <a:defRPr/>
            </a:pPr>
            <a:r>
              <a:rPr lang="tr-TR" b="1" dirty="0" smtClean="0">
                <a:solidFill>
                  <a:srgbClr val="FF0000"/>
                </a:solidFill>
              </a:rPr>
              <a:t>1-</a:t>
            </a:r>
            <a:r>
              <a:rPr lang="tr-TR" dirty="0" smtClean="0"/>
              <a:t> Okul Kullanıcıları </a:t>
            </a:r>
            <a:r>
              <a:rPr lang="tr-TR" dirty="0" smtClean="0">
                <a:solidFill>
                  <a:srgbClr val="FF0000"/>
                </a:solidFill>
              </a:rPr>
              <a:t>Okul Modülünden Spor Dalı Katılım İşlemleri</a:t>
            </a:r>
            <a:r>
              <a:rPr lang="tr-TR" dirty="0" smtClean="0"/>
              <a:t> başlığını tıklanacak açılan sayfada </a:t>
            </a:r>
            <a:r>
              <a:rPr lang="tr-TR" dirty="0" err="1" smtClean="0">
                <a:solidFill>
                  <a:srgbClr val="FF0000"/>
                </a:solidFill>
              </a:rPr>
              <a:t>Katagori</a:t>
            </a:r>
            <a:r>
              <a:rPr lang="tr-TR" dirty="0" smtClean="0">
                <a:solidFill>
                  <a:srgbClr val="FF0000"/>
                </a:solidFill>
              </a:rPr>
              <a:t> Seç </a:t>
            </a:r>
            <a:r>
              <a:rPr lang="tr-TR" dirty="0" smtClean="0"/>
              <a:t>tıklandıktan sonra açılan tabloda başvurmak istediği branş ve kategorinin üzerine gelerek bir defa tıkladıktan sonra bir uyarı penceresi açılacak</a:t>
            </a:r>
            <a:r>
              <a:rPr lang="tr-TR" dirty="0" smtClean="0">
                <a:solidFill>
                  <a:srgbClr val="FF0000"/>
                </a:solidFill>
              </a:rPr>
              <a:t> TAMAM </a:t>
            </a:r>
            <a:r>
              <a:rPr lang="tr-TR" dirty="0" smtClean="0"/>
              <a:t>butonuna tıklayıp seçim yapılması beklenecek, daha sonra ekranda seçim yapmış olduğunuz kategori ve branşa ait kutucukta</a:t>
            </a:r>
            <a:r>
              <a:rPr lang="tr-TR" dirty="0" smtClean="0">
                <a:solidFill>
                  <a:srgbClr val="FF0000"/>
                </a:solidFill>
              </a:rPr>
              <a:t> X </a:t>
            </a:r>
            <a:r>
              <a:rPr lang="tr-TR" dirty="0" smtClean="0"/>
              <a:t>işareti çıkacaktır. Bu sayede ilgili branşta seçim işlemi tamamlanmış olacaktır. Başka herhangi bir işlem yapmamıza gerek yoktur. Birden fazla seçim yapmak için aynı işlem tekrarlanacaktır.</a:t>
            </a:r>
          </a:p>
          <a:p>
            <a:pPr marL="0" indent="0" algn="just" eaLnBrk="1" fontAlgn="auto" hangingPunct="1">
              <a:spcAft>
                <a:spcPts val="0"/>
              </a:spcAft>
              <a:buFont typeface="Arial" panose="020B0604020202020204" pitchFamily="34" charset="0"/>
              <a:buNone/>
              <a:defRPr/>
            </a:pPr>
            <a:r>
              <a:rPr lang="tr-TR" b="1" dirty="0" smtClean="0">
                <a:solidFill>
                  <a:srgbClr val="FF0000"/>
                </a:solidFill>
              </a:rPr>
              <a:t>2-</a:t>
            </a:r>
            <a:r>
              <a:rPr lang="tr-TR" dirty="0" smtClean="0"/>
              <a:t> Seçmiş olduğumuz Branş Kategorisini silmek istediğimizde ekrandaki X işaretinin üzerine bir kez tıklayarak tamam butonunu onaylayacağız. </a:t>
            </a:r>
            <a:r>
              <a:rPr lang="tr-TR" dirty="0" smtClean="0">
                <a:solidFill>
                  <a:srgbClr val="FF0000"/>
                </a:solidFill>
              </a:rPr>
              <a:t>Ancak</a:t>
            </a:r>
            <a:r>
              <a:rPr lang="tr-TR" dirty="0">
                <a:solidFill>
                  <a:srgbClr val="FF0000"/>
                </a:solidFill>
              </a:rPr>
              <a:t> yapmış olduğunuz katılım başvurusu</a:t>
            </a:r>
            <a:r>
              <a:rPr lang="tr-TR" dirty="0" smtClean="0">
                <a:solidFill>
                  <a:srgbClr val="FF0000"/>
                </a:solidFill>
              </a:rPr>
              <a:t> il müdürlüğümüz tarafından onaylandıktan sonra silme işlemini gerçekleştiremiyorsunuz. Bu durumda Okul Sporları Servisi ile irtibata geçmeniz gerekmektedir.</a:t>
            </a:r>
          </a:p>
          <a:p>
            <a:pPr eaLnBrk="1" fontAlgn="auto" hangingPunct="1">
              <a:spcAft>
                <a:spcPts val="0"/>
              </a:spcAft>
              <a:defRPr/>
            </a:pPr>
            <a:endParaRPr lang="tr-TR" dirty="0" smtClean="0"/>
          </a:p>
          <a:p>
            <a:pPr eaLnBrk="1" fontAlgn="auto" hangingPunct="1">
              <a:spcAft>
                <a:spcPts val="0"/>
              </a:spcAft>
              <a:defRPr/>
            </a:pPr>
            <a:endParaRPr lang="tr-TR" dirty="0" smtClean="0"/>
          </a:p>
          <a:p>
            <a:pPr marL="0" indent="0" eaLnBrk="1" fontAlgn="auto" hangingPunct="1">
              <a:spcAft>
                <a:spcPts val="0"/>
              </a:spcAft>
              <a:buFont typeface="Arial" panose="020B0604020202020204" pitchFamily="34" charset="0"/>
              <a:buNone/>
              <a:defRPr/>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İçerik Yer Tutucusu"/>
          <p:cNvSpPr>
            <a:spLocks noGrp="1"/>
          </p:cNvSpPr>
          <p:nvPr>
            <p:ph idx="1"/>
          </p:nvPr>
        </p:nvSpPr>
        <p:spPr>
          <a:xfrm>
            <a:off x="0" y="0"/>
            <a:ext cx="9144000" cy="6858000"/>
          </a:xfrm>
          <a:solidFill>
            <a:srgbClr val="15F9F4"/>
          </a:solidFill>
        </p:spPr>
        <p:txBody>
          <a:bodyPr/>
          <a:lstStyle/>
          <a:p>
            <a:pPr algn="just" eaLnBrk="1" hangingPunct="1">
              <a:buFont typeface="Arial" panose="020B0604020202020204" pitchFamily="34" charset="0"/>
              <a:buNone/>
            </a:pPr>
            <a:r>
              <a:rPr lang="tr-TR" altLang="tr-TR" smtClean="0"/>
              <a:t>	</a:t>
            </a:r>
          </a:p>
          <a:p>
            <a:pPr algn="ctr" eaLnBrk="1" hangingPunct="1">
              <a:buFont typeface="Arial" panose="020B0604020202020204" pitchFamily="34" charset="0"/>
              <a:buNone/>
            </a:pPr>
            <a:r>
              <a:rPr lang="tr-TR" altLang="tr-TR" b="1" u="sng" smtClean="0">
                <a:solidFill>
                  <a:srgbClr val="FF0000"/>
                </a:solidFill>
              </a:rPr>
              <a:t>4.SPOR DALI KATILIM İŞLEMLERİ</a:t>
            </a:r>
            <a:endParaRPr lang="tr-TR" altLang="tr-TR" b="1" smtClean="0">
              <a:solidFill>
                <a:srgbClr val="FF0000"/>
              </a:solidFill>
            </a:endParaRPr>
          </a:p>
          <a:p>
            <a:pPr algn="just" eaLnBrk="1" hangingPunct="1">
              <a:buFont typeface="Arial" panose="020B0604020202020204" pitchFamily="34" charset="0"/>
              <a:buNone/>
            </a:pPr>
            <a:r>
              <a:rPr lang="tr-TR" altLang="tr-TR" b="1" smtClean="0">
                <a:solidFill>
                  <a:srgbClr val="FF0000"/>
                </a:solidFill>
              </a:rPr>
              <a:t> 3- </a:t>
            </a:r>
            <a:r>
              <a:rPr lang="tr-TR" altLang="tr-TR" smtClean="0"/>
              <a:t>Okul Kullanıcıları Başvuru İşlemlerini yaptıktan sonra Okul Modülünde yer alan  Spor Dalı Katılım  Listesi butonunu tıklayarak açılan sayfada sağ tarafta yer alan listele bölümüne basarak seçtikleri branş ve kategorilerinin onaylanıp onaylanmadığını takip edebileceklerdir. Başvurusu onaylanmayan Okullar söz konusu branş ve kategoride müsabakalara katılamayacaktır. Bu nedenle katılım başvurularınızın onaylanıp onaylanmadığını kontrol etmemiz gerekmektedir.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rgbClr val="15F9F4"/>
          </a:solidFill>
        </p:spPr>
        <p:txBody>
          <a:bodyPr rtlCol="0">
            <a:normAutofit/>
          </a:bodyPr>
          <a:lstStyle/>
          <a:p>
            <a:pPr eaLnBrk="1" fontAlgn="auto" hangingPunct="1">
              <a:spcAft>
                <a:spcPts val="0"/>
              </a:spcAft>
              <a:buFont typeface="Arial" panose="020B0604020202020204" pitchFamily="34" charset="0"/>
              <a:buNone/>
              <a:defRPr/>
            </a:pPr>
            <a:r>
              <a:rPr lang="tr-TR" dirty="0" smtClean="0"/>
              <a:t> </a:t>
            </a:r>
          </a:p>
          <a:p>
            <a:pPr eaLnBrk="1" fontAlgn="auto" hangingPunct="1">
              <a:spcAft>
                <a:spcPts val="0"/>
              </a:spcAft>
              <a:buFont typeface="Arial" panose="020B0604020202020204" pitchFamily="34" charset="0"/>
              <a:buNone/>
              <a:defRPr/>
            </a:pPr>
            <a:endParaRPr lang="tr-TR" dirty="0" smtClean="0"/>
          </a:p>
          <a:p>
            <a:pPr marL="0" indent="0" eaLnBrk="1" fontAlgn="auto" hangingPunct="1">
              <a:spcAft>
                <a:spcPts val="0"/>
              </a:spcAft>
              <a:buFont typeface="Arial" panose="020B0604020202020204" pitchFamily="34" charset="0"/>
              <a:buNone/>
              <a:defRPr/>
            </a:pPr>
            <a:r>
              <a:rPr lang="tr-TR" b="1" dirty="0" smtClean="0">
                <a:solidFill>
                  <a:srgbClr val="FF0000"/>
                </a:solidFill>
              </a:rPr>
              <a:t>1-</a:t>
            </a:r>
            <a:r>
              <a:rPr lang="tr-TR" dirty="0" smtClean="0"/>
              <a:t> Bu kısımda ilk olarak öğrencimizin sisteme kaydını gerçekleştireceğiz.</a:t>
            </a:r>
          </a:p>
          <a:p>
            <a:pPr marL="0" indent="0" eaLnBrk="1" fontAlgn="auto" hangingPunct="1">
              <a:spcAft>
                <a:spcPts val="0"/>
              </a:spcAft>
              <a:buFont typeface="Arial" panose="020B0604020202020204" pitchFamily="34" charset="0"/>
              <a:buNone/>
              <a:defRPr/>
            </a:pPr>
            <a:r>
              <a:rPr lang="tr-TR" b="1" dirty="0" smtClean="0">
                <a:solidFill>
                  <a:srgbClr val="FF0000"/>
                </a:solidFill>
              </a:rPr>
              <a:t>2-</a:t>
            </a:r>
            <a:r>
              <a:rPr lang="tr-TR" dirty="0" smtClean="0"/>
              <a:t> Öncelikle Okul Modülünden sporcu ekle butonuna tıklıyoruz açılan pencerede öğrencinin </a:t>
            </a:r>
            <a:r>
              <a:rPr lang="tr-TR" dirty="0" err="1" smtClean="0"/>
              <a:t>tc</a:t>
            </a:r>
            <a:r>
              <a:rPr lang="tr-TR" dirty="0" smtClean="0"/>
              <a:t> kimlik numarasını ilgili alana yazdıktan sonra </a:t>
            </a:r>
            <a:r>
              <a:rPr lang="tr-TR" dirty="0" err="1" smtClean="0"/>
              <a:t>tc</a:t>
            </a:r>
            <a:r>
              <a:rPr lang="tr-TR" dirty="0" smtClean="0"/>
              <a:t> sorgula butonuna bastığımızda bilgiler otomatik ekrana yansıyacaktır ve sonrasında ekranın sağ tarafında bulunan resim yükle bölümünden resim eklenecek ve aşağıda bulunan kaydet butonuna basılacaktır.   </a:t>
            </a:r>
          </a:p>
          <a:p>
            <a:pPr eaLnBrk="1" fontAlgn="auto" hangingPunct="1">
              <a:spcAft>
                <a:spcPts val="0"/>
              </a:spcAft>
              <a:buFont typeface="Arial" panose="020B0604020202020204" pitchFamily="34" charset="0"/>
              <a:buNone/>
              <a:defRPr/>
            </a:pPr>
            <a:endParaRPr lang="tr-TR" dirty="0"/>
          </a:p>
        </p:txBody>
      </p:sp>
      <p:sp>
        <p:nvSpPr>
          <p:cNvPr id="14339" name="3 Dikdörtgen"/>
          <p:cNvSpPr>
            <a:spLocks noChangeArrowheads="1"/>
          </p:cNvSpPr>
          <p:nvPr/>
        </p:nvSpPr>
        <p:spPr bwMode="auto">
          <a:xfrm>
            <a:off x="2428875" y="142875"/>
            <a:ext cx="42862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b="1" u="sng">
                <a:solidFill>
                  <a:srgbClr val="FF0000"/>
                </a:solidFill>
              </a:rPr>
              <a:t>5.LİSANS İŞLEMLERİ</a:t>
            </a:r>
          </a:p>
          <a:p>
            <a:pPr algn="ctr" eaLnBrk="1" hangingPunct="1">
              <a:spcBef>
                <a:spcPct val="0"/>
              </a:spcBef>
              <a:buFontTx/>
              <a:buNone/>
            </a:pPr>
            <a:endParaRPr lang="tr-TR" altLang="tr-TR" b="1" u="sng">
              <a:solidFill>
                <a:srgbClr val="FF0000"/>
              </a:solidFill>
            </a:endParaRPr>
          </a:p>
          <a:p>
            <a:pPr algn="ctr" eaLnBrk="1" hangingPunct="1">
              <a:spcBef>
                <a:spcPct val="0"/>
              </a:spcBef>
              <a:buFontTx/>
              <a:buNone/>
            </a:pPr>
            <a:endParaRPr lang="tr-TR" altLang="tr-TR" b="1" u="sng">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rgbClr val="15F9F4"/>
          </a:solidFill>
        </p:spPr>
        <p:txBody>
          <a:bodyPr rtlCol="0">
            <a:normAutofit fontScale="92500" lnSpcReduction="20000"/>
          </a:bodyPr>
          <a:lstStyle/>
          <a:p>
            <a:pPr marL="0" indent="0" algn="just" eaLnBrk="1" fontAlgn="auto" hangingPunct="1">
              <a:spcAft>
                <a:spcPts val="0"/>
              </a:spcAft>
              <a:buFont typeface="Arial" panose="020B0604020202020204" pitchFamily="34" charset="0"/>
              <a:buNone/>
              <a:defRPr/>
            </a:pPr>
            <a:r>
              <a:rPr lang="tr-TR" b="1" dirty="0" smtClean="0">
                <a:solidFill>
                  <a:srgbClr val="FF0000"/>
                </a:solidFill>
              </a:rPr>
              <a:t>3-</a:t>
            </a:r>
            <a:r>
              <a:rPr lang="tr-TR" dirty="0" smtClean="0"/>
              <a:t> İkinci kısımda ise Lisans ekleme işlemini gerçekleştireceğiz.</a:t>
            </a:r>
            <a:r>
              <a:rPr lang="tr-TR" b="1" dirty="0" smtClean="0">
                <a:solidFill>
                  <a:srgbClr val="FF0000"/>
                </a:solidFill>
              </a:rPr>
              <a:t> </a:t>
            </a:r>
            <a:r>
              <a:rPr lang="tr-TR" dirty="0" smtClean="0"/>
              <a:t>Sporcu ekleme işlemi bitince ekranın sağ alt tarafında yer alan lisans ekle butonuna veya okul modülünden sporcu listele bölümüne girerek önce öğrenciye ait 11 haneli TC numarasını giriyoruz listele butonuna tıklıyoruz. Ekranda ismi çıkan öğrenci isminin üzerine geldiğimizde çıkan menüde yer alan sporcu lisans ekleye tıklıyoruz. Açılan pencerede sol üst tarafta yer alan lisans ekleye tıklıyoruz. Daha sonra söz konusu bölümdeki bilgileri doldurup, sayfanın alt bölümünde mavi yazı ile belirtilen Ek-5 formunun çıktısı alınarak sol taraftaki  onay kutucuğunu işaretliyoruz ve  kaydete basıyoruz. Ekranın sol üst tarafında yer alan lisans listeleye veya Okul Modülünde yer alan lisanslı sporcu listeleye tıkladığımızda ekrana gelen öğrenci isminin üzerine ok işaretini getirdiğimizde sol tarafta açılan menüden lisans yazdır bölümüne tıklayarak lisans çıkarma  işlemini tamamlamış oluyoruz. </a:t>
            </a:r>
          </a:p>
          <a:p>
            <a:pPr algn="just" eaLnBrk="1" fontAlgn="auto" hangingPunct="1">
              <a:spcAft>
                <a:spcPts val="0"/>
              </a:spcAft>
              <a:defRPr/>
            </a:pPr>
            <a:endParaRPr lang="tr-TR" dirty="0" smtClean="0"/>
          </a:p>
          <a:p>
            <a:pPr algn="just" eaLnBrk="1" fontAlgn="auto" hangingPunct="1">
              <a:spcAft>
                <a:spcPts val="0"/>
              </a:spcAft>
              <a:defRPr/>
            </a:pPr>
            <a:endParaRPr lang="tr-TR" dirty="0" smtClean="0"/>
          </a:p>
          <a:p>
            <a:pPr eaLnBrk="1" fontAlgn="auto" hangingPunct="1">
              <a:spcAft>
                <a:spcPts val="0"/>
              </a:spcAft>
              <a:defRPr/>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İçerik Yer Tutucusu 2"/>
          <p:cNvSpPr>
            <a:spLocks noGrp="1"/>
          </p:cNvSpPr>
          <p:nvPr>
            <p:ph idx="1"/>
          </p:nvPr>
        </p:nvSpPr>
        <p:spPr>
          <a:xfrm>
            <a:off x="0" y="0"/>
            <a:ext cx="9144000" cy="6858000"/>
          </a:xfrm>
          <a:solidFill>
            <a:srgbClr val="15F9F4"/>
          </a:solidFill>
        </p:spPr>
        <p:txBody>
          <a:bodyPr/>
          <a:lstStyle/>
          <a:p>
            <a:pPr marL="0" indent="0" eaLnBrk="1" hangingPunct="1">
              <a:buFont typeface="Arial" panose="020B0604020202020204" pitchFamily="34" charset="0"/>
              <a:buNone/>
              <a:defRPr/>
            </a:pPr>
            <a:r>
              <a:rPr lang="tr-TR" altLang="tr-TR" b="1" dirty="0" smtClean="0">
                <a:solidFill>
                  <a:srgbClr val="FF0000"/>
                </a:solidFill>
              </a:rPr>
              <a:t> </a:t>
            </a:r>
          </a:p>
          <a:p>
            <a:pPr marL="0" indent="0" algn="ctr" eaLnBrk="1" hangingPunct="1">
              <a:buFont typeface="Arial" panose="020B0604020202020204" pitchFamily="34" charset="0"/>
              <a:buNone/>
              <a:defRPr/>
            </a:pPr>
            <a:r>
              <a:rPr lang="tr-TR" altLang="tr-TR" b="1" u="sng" dirty="0" smtClean="0">
                <a:solidFill>
                  <a:srgbClr val="FF0000"/>
                </a:solidFill>
              </a:rPr>
              <a:t>5.LİSANS İŞLEMLERİ</a:t>
            </a:r>
            <a:endParaRPr lang="tr-TR" altLang="tr-TR" b="1" dirty="0">
              <a:solidFill>
                <a:srgbClr val="FF0000"/>
              </a:solidFill>
            </a:endParaRPr>
          </a:p>
          <a:p>
            <a:pPr marL="0" indent="0" eaLnBrk="1" hangingPunct="1">
              <a:buFont typeface="Arial" panose="020B0604020202020204" pitchFamily="34" charset="0"/>
              <a:buNone/>
              <a:defRPr/>
            </a:pPr>
            <a:r>
              <a:rPr lang="tr-TR" altLang="tr-TR" b="1" dirty="0" smtClean="0">
                <a:solidFill>
                  <a:srgbClr val="FF0000"/>
                </a:solidFill>
              </a:rPr>
              <a:t>4-</a:t>
            </a:r>
            <a:r>
              <a:rPr lang="tr-TR" altLang="tr-TR" dirty="0" smtClean="0"/>
              <a:t> Lisansın çıktısı alınarak Ek-5 Formu kontrol edildikten sonra okul müdürü tarafından imzalanacak ve işlem tamamlanmış olacaktır.</a:t>
            </a:r>
          </a:p>
          <a:p>
            <a:pPr marL="0" indent="0" eaLnBrk="1" hangingPunct="1">
              <a:buFont typeface="Arial" panose="020B0604020202020204" pitchFamily="34" charset="0"/>
              <a:buNone/>
              <a:defRPr/>
            </a:pPr>
            <a:r>
              <a:rPr lang="tr-TR" altLang="tr-TR" b="1" dirty="0" smtClean="0">
                <a:solidFill>
                  <a:srgbClr val="FF0000"/>
                </a:solidFill>
              </a:rPr>
              <a:t> 5- </a:t>
            </a:r>
            <a:r>
              <a:rPr lang="tr-TR" altLang="tr-TR" dirty="0" smtClean="0">
                <a:solidFill>
                  <a:srgbClr val="FF0000"/>
                </a:solidFill>
              </a:rPr>
              <a:t>Ek-5 Formu olmayan bir öğrenciye Lisans        </a:t>
            </a:r>
            <a:r>
              <a:rPr lang="tr-TR" altLang="tr-TR" b="1" dirty="0" smtClean="0">
                <a:solidFill>
                  <a:srgbClr val="FF0000"/>
                </a:solidFill>
              </a:rPr>
              <a:t>çıkartılmayacaktır. </a:t>
            </a:r>
          </a:p>
          <a:p>
            <a:pPr marL="0" indent="0" eaLnBrk="1" hangingPunct="1">
              <a:buFont typeface="Arial" panose="020B0604020202020204" pitchFamily="34" charset="0"/>
              <a:buNone/>
              <a:defRPr/>
            </a:pPr>
            <a:r>
              <a:rPr lang="tr-TR" altLang="tr-TR" b="1" dirty="0" smtClean="0">
                <a:solidFill>
                  <a:srgbClr val="FF0000"/>
                </a:solidFill>
              </a:rPr>
              <a:t> 6-</a:t>
            </a:r>
            <a:r>
              <a:rPr lang="tr-TR" altLang="tr-TR" dirty="0" smtClean="0"/>
              <a:t> Sağlık Raporu, Veli İzin Belgesi ve Öğrenci Okul  Bilgilerinin yer aldığı Ek-5 formu öğrenciler tarafından doldurulduktan sonra, </a:t>
            </a:r>
            <a:r>
              <a:rPr lang="tr-TR" altLang="tr-TR" dirty="0" smtClean="0">
                <a:solidFill>
                  <a:srgbClr val="FF0000"/>
                </a:solidFill>
              </a:rPr>
              <a:t>okul müdürü tarafından onaylanacak ve muhafaza edilecek </a:t>
            </a:r>
            <a:r>
              <a:rPr lang="tr-TR" altLang="tr-TR" dirty="0" smtClean="0"/>
              <a:t>olup</a:t>
            </a:r>
            <a:r>
              <a:rPr lang="tr-TR" altLang="tr-TR" b="1" dirty="0" smtClean="0"/>
              <a:t>, İl veya İlçe  Müdürlüklerimize teslim edilmeyecektir. </a:t>
            </a:r>
          </a:p>
          <a:p>
            <a:pPr eaLnBrk="1" hangingPunct="1">
              <a:defRPr/>
            </a:pPr>
            <a:endParaRPr lang="tr-TR" altLang="tr-T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İçerik Yer Tutucusu 2"/>
          <p:cNvSpPr>
            <a:spLocks noGrp="1"/>
          </p:cNvSpPr>
          <p:nvPr>
            <p:ph idx="1"/>
          </p:nvPr>
        </p:nvSpPr>
        <p:spPr>
          <a:xfrm>
            <a:off x="0" y="0"/>
            <a:ext cx="9144000" cy="6858000"/>
          </a:xfrm>
          <a:solidFill>
            <a:srgbClr val="15F9F4"/>
          </a:solidFill>
        </p:spPr>
        <p:txBody>
          <a:bodyPr/>
          <a:lstStyle/>
          <a:p>
            <a:pPr marL="0" indent="0">
              <a:buFont typeface="Arial" panose="020B0604020202020204" pitchFamily="34" charset="0"/>
              <a:buNone/>
            </a:pPr>
            <a:r>
              <a:rPr lang="tr-TR" altLang="tr-TR" b="1" u="sng" smtClean="0">
                <a:solidFill>
                  <a:srgbClr val="FF0000"/>
                </a:solidFill>
              </a:rPr>
              <a:t>6.</a:t>
            </a:r>
            <a:r>
              <a:rPr lang="tr-TR" altLang="tr-TR" u="sng" smtClean="0">
                <a:solidFill>
                  <a:srgbClr val="FF0000"/>
                </a:solidFill>
              </a:rPr>
              <a:t>MÜSABAKA İSİM LİSTESİNİN(ESAME)HAZIRLANMASI</a:t>
            </a:r>
          </a:p>
          <a:p>
            <a:pPr marL="0" indent="0">
              <a:buFont typeface="Arial" panose="020B0604020202020204" pitchFamily="34" charset="0"/>
              <a:buNone/>
            </a:pPr>
            <a:r>
              <a:rPr lang="tr-TR" altLang="tr-TR" b="1" smtClean="0">
                <a:solidFill>
                  <a:srgbClr val="FF0000"/>
                </a:solidFill>
              </a:rPr>
              <a:t>1-</a:t>
            </a:r>
            <a:r>
              <a:rPr lang="tr-TR" altLang="tr-TR" smtClean="0"/>
              <a:t> Okul kullanıcıları sistemden sporcu lisans ekleme işlemini yaptıktan sonra, bilgi yönetim sistemi içerisinde bulunan okul modülünden açılan pencerede ‘‘ Branş ve kategori analiste kayıt’’ a tıklıyoruz. Açılan pencerede bulunan bilgileri girdikten sonra listele dediğimizde ilgili branş ve kategoride lisans çıkardığımız çocukların isim listesi ekrana gelecektir. Müsabakaya katılacak olan öğrencilerin ilgili branş talimatında belirtilen sporcu sayısı kadar isimlerinin yanında bulunan kutucuğu işaretliyoruz ve kaydet butonuna tıklıyoruz.</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İçerik Yer Tutucusu 2"/>
          <p:cNvSpPr>
            <a:spLocks noGrp="1"/>
          </p:cNvSpPr>
          <p:nvPr>
            <p:ph idx="1"/>
          </p:nvPr>
        </p:nvSpPr>
        <p:spPr>
          <a:xfrm>
            <a:off x="0" y="0"/>
            <a:ext cx="9144000" cy="6858000"/>
          </a:xfrm>
          <a:solidFill>
            <a:srgbClr val="15F9F4"/>
          </a:solidFill>
        </p:spPr>
        <p:txBody>
          <a:bodyPr/>
          <a:lstStyle/>
          <a:p>
            <a:pPr>
              <a:defRPr/>
            </a:pPr>
            <a:endParaRPr lang="tr-TR" altLang="tr-TR" dirty="0" smtClean="0"/>
          </a:p>
          <a:p>
            <a:pPr marL="0" indent="0">
              <a:buFont typeface="Arial" panose="020B0604020202020204" pitchFamily="34" charset="0"/>
              <a:buNone/>
              <a:defRPr/>
            </a:pPr>
            <a:r>
              <a:rPr lang="tr-TR" altLang="tr-TR" b="1" u="sng" dirty="0" smtClean="0">
                <a:solidFill>
                  <a:srgbClr val="FF0000"/>
                </a:solidFill>
              </a:rPr>
              <a:t>6.</a:t>
            </a:r>
            <a:r>
              <a:rPr lang="tr-TR" altLang="tr-TR" u="sng" dirty="0" smtClean="0">
                <a:solidFill>
                  <a:srgbClr val="FF0000"/>
                </a:solidFill>
              </a:rPr>
              <a:t>MÜSABAKA İSİM LİSTESİNİN(ESAME)HAZIRLANMASI</a:t>
            </a:r>
          </a:p>
          <a:p>
            <a:pPr>
              <a:defRPr/>
            </a:pPr>
            <a:endParaRPr lang="tr-TR" altLang="tr-TR" dirty="0"/>
          </a:p>
          <a:p>
            <a:pPr marL="0" indent="0">
              <a:buFont typeface="Arial" panose="020B0604020202020204" pitchFamily="34" charset="0"/>
              <a:buNone/>
              <a:defRPr/>
            </a:pPr>
            <a:r>
              <a:rPr lang="tr-TR" altLang="tr-TR" b="1" dirty="0" smtClean="0">
                <a:solidFill>
                  <a:srgbClr val="FF0000"/>
                </a:solidFill>
              </a:rPr>
              <a:t>2-</a:t>
            </a:r>
            <a:r>
              <a:rPr lang="tr-TR" altLang="tr-TR" dirty="0" smtClean="0"/>
              <a:t> Daha sonra okul modülünde yer alan </a:t>
            </a:r>
            <a:r>
              <a:rPr lang="tr-TR" altLang="tr-TR" dirty="0" err="1" smtClean="0"/>
              <a:t>esame</a:t>
            </a:r>
            <a:r>
              <a:rPr lang="tr-TR" altLang="tr-TR" dirty="0" smtClean="0"/>
              <a:t> listesi başlığını tıklıyoruz. Ekrandaki bilgileri doldurduktan sonra listele dediğimizde ilgili branş ve kategoriye ait müsabaka isim listesi ekrana gelecektir.</a:t>
            </a:r>
          </a:p>
          <a:p>
            <a:pPr marL="0" indent="0">
              <a:buFont typeface="Arial" panose="020B0604020202020204" pitchFamily="34" charset="0"/>
              <a:buNone/>
              <a:defRPr/>
            </a:pPr>
            <a:r>
              <a:rPr lang="tr-TR" altLang="tr-TR" b="1" dirty="0" smtClean="0">
                <a:solidFill>
                  <a:srgbClr val="FF0000"/>
                </a:solidFill>
              </a:rPr>
              <a:t>3-</a:t>
            </a:r>
            <a:r>
              <a:rPr lang="tr-TR" altLang="tr-TR" dirty="0" smtClean="0"/>
              <a:t> Bu isim listesi her müsabaka öncesinde çıkartılacak ve ilgili branşın hakemlerine teslim edilecektir. Elle doldurulan isim listeleri kabul edilmeyecektir.</a:t>
            </a:r>
          </a:p>
          <a:p>
            <a:pPr marL="0" indent="0">
              <a:buFont typeface="Arial" panose="020B0604020202020204" pitchFamily="34" charset="0"/>
              <a:buNone/>
              <a:defRPr/>
            </a:pPr>
            <a:r>
              <a:rPr lang="tr-TR" altLang="tr-TR" b="1" dirty="0" smtClean="0">
                <a:solidFill>
                  <a:srgbClr val="FF0000"/>
                </a:solidFill>
              </a:rPr>
              <a:t>4- </a:t>
            </a:r>
            <a:r>
              <a:rPr lang="tr-TR" altLang="tr-TR" dirty="0" smtClean="0"/>
              <a:t>Müsabaka isim listeleri her müsabaka için farklı olarak hazırlanabilecektir.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rgbClr val="15F9F4"/>
          </a:solidFill>
        </p:spPr>
        <p:txBody>
          <a:bodyPr rtlCol="0">
            <a:normAutofit/>
          </a:bodyPr>
          <a:lstStyle/>
          <a:p>
            <a:pPr marL="0" indent="0" eaLnBrk="1" fontAlgn="auto" hangingPunct="1">
              <a:spcAft>
                <a:spcPts val="0"/>
              </a:spcAft>
              <a:buFont typeface="Arial" panose="020B0604020202020204" pitchFamily="34" charset="0"/>
              <a:buNone/>
              <a:defRPr/>
            </a:pPr>
            <a:r>
              <a:rPr lang="tr-TR" b="1" dirty="0">
                <a:solidFill>
                  <a:srgbClr val="FF0000"/>
                </a:solidFill>
              </a:rPr>
              <a:t> </a:t>
            </a:r>
            <a:r>
              <a:rPr lang="tr-TR" b="1" dirty="0" smtClean="0">
                <a:solidFill>
                  <a:srgbClr val="FF0000"/>
                </a:solidFill>
              </a:rPr>
              <a:t>  </a:t>
            </a:r>
            <a:r>
              <a:rPr lang="tr-TR" b="1" u="sng" dirty="0" smtClean="0">
                <a:solidFill>
                  <a:srgbClr val="FF0000"/>
                </a:solidFill>
              </a:rPr>
              <a:t>7. OKULLARIMIZA GENEL HATIRLATMALAR</a:t>
            </a:r>
          </a:p>
          <a:p>
            <a:pPr eaLnBrk="1" fontAlgn="auto" hangingPunct="1">
              <a:spcAft>
                <a:spcPts val="0"/>
              </a:spcAft>
              <a:defRPr/>
            </a:pPr>
            <a:r>
              <a:rPr lang="tr-TR" dirty="0" smtClean="0"/>
              <a:t>Lisanstaki fotoğraflar son 6 ay içerisinde çekilmiş olması gerekmektedir.</a:t>
            </a:r>
          </a:p>
          <a:p>
            <a:pPr eaLnBrk="1" fontAlgn="auto" hangingPunct="1">
              <a:spcAft>
                <a:spcPts val="0"/>
              </a:spcAft>
              <a:defRPr/>
            </a:pPr>
            <a:r>
              <a:rPr lang="tr-TR" dirty="0" smtClean="0"/>
              <a:t>Lisansların renkli olarak çıkarılması zorunludur.</a:t>
            </a:r>
          </a:p>
          <a:p>
            <a:pPr eaLnBrk="1" fontAlgn="auto" hangingPunct="1">
              <a:spcAft>
                <a:spcPts val="0"/>
              </a:spcAft>
              <a:defRPr/>
            </a:pPr>
            <a:r>
              <a:rPr lang="tr-TR" dirty="0" smtClean="0"/>
              <a:t>Bir öğrenciye sadece bir lisans çıkartılacak.(sistem 2. lisansa izin vermiyor.)</a:t>
            </a:r>
          </a:p>
          <a:p>
            <a:pPr eaLnBrk="1" fontAlgn="auto" hangingPunct="1">
              <a:spcAft>
                <a:spcPts val="0"/>
              </a:spcAft>
              <a:defRPr/>
            </a:pPr>
            <a:r>
              <a:rPr lang="tr-TR" dirty="0" smtClean="0"/>
              <a:t>Spor Dalı katılım işlemi yapıldıktan ve tarafımızca onaylandıktan sonra mail adresinize onay mesajı gitmektedir.</a:t>
            </a:r>
          </a:p>
          <a:p>
            <a:pPr eaLnBrk="1" fontAlgn="auto" hangingPunct="1">
              <a:spcAft>
                <a:spcPts val="0"/>
              </a:spcAft>
              <a:defRPr/>
            </a:pPr>
            <a:r>
              <a:rPr lang="tr-TR" dirty="0" smtClean="0"/>
              <a:t>Bu yıl ilk olarak Voleybol, Bisiklet ve Oryantiring Branşlarında Gençler a ve b yaş gurubu olarak ikiye ayrılmıştır.</a:t>
            </a:r>
          </a:p>
          <a:p>
            <a:pPr eaLnBrk="1" fontAlgn="auto" hangingPunct="1">
              <a:spcAft>
                <a:spcPts val="0"/>
              </a:spcAft>
              <a:defRPr/>
            </a:pPr>
            <a:endParaRPr lang="tr-TR" dirty="0" smtClean="0"/>
          </a:p>
          <a:p>
            <a:pPr eaLnBrk="1" fontAlgn="auto" hangingPunct="1">
              <a:spcAft>
                <a:spcPts val="0"/>
              </a:spcAft>
              <a:defRPr/>
            </a:pPr>
            <a:endParaRPr lang="tr-TR" dirty="0" smtClean="0"/>
          </a:p>
          <a:p>
            <a:pPr eaLnBrk="1" fontAlgn="auto" hangingPunct="1">
              <a:spcAft>
                <a:spcPts val="0"/>
              </a:spcAft>
              <a:defRPr/>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idx="1"/>
          </p:nvPr>
        </p:nvSpPr>
        <p:spPr>
          <a:xfrm>
            <a:off x="0" y="0"/>
            <a:ext cx="9144000" cy="6858000"/>
          </a:xfrm>
          <a:solidFill>
            <a:srgbClr val="15F9F4"/>
          </a:solidFill>
        </p:spPr>
        <p:txBody>
          <a:bodyPr/>
          <a:lstStyle/>
          <a:p>
            <a:pPr eaLnBrk="1" hangingPunct="1"/>
            <a:endParaRPr lang="tr-TR" altLang="tr-TR" smtClean="0"/>
          </a:p>
          <a:p>
            <a:pPr eaLnBrk="1" hangingPunct="1"/>
            <a:r>
              <a:rPr lang="tr-TR" altLang="tr-TR" smtClean="0"/>
              <a:t>Çıkartılan lisanslar bir yıl geçerli olacak ve her yıl tekrar çıkarılacaktır. Vize ve yenileme işlemi olmayacaktır.</a:t>
            </a:r>
          </a:p>
          <a:p>
            <a:pPr eaLnBrk="1" hangingPunct="1"/>
            <a:r>
              <a:rPr lang="tr-TR" altLang="tr-TR" smtClean="0"/>
              <a:t>Grup yarı final ve Türkiye Birinciliği yarışmalarına katılacak kafilelere yolluk ve harcırahları il müdürlüğümüzün tarafından ödenecek olup, Valilik Olurlarını En Geç 5 iş günü öncesinden İl Müdürlüğümüze getirmeleri gerekmektedir.</a:t>
            </a:r>
          </a:p>
          <a:p>
            <a:pPr eaLnBrk="1" hangingPunct="1"/>
            <a:r>
              <a:rPr lang="tr-TR" altLang="tr-TR" smtClean="0"/>
              <a:t>Okullar yarışmalara gelirken öğrenci lisanslarını, ve idareci ile çalıştırıcılara ait saha giriş belgelerini yanında getirmek zorundadırlar.</a:t>
            </a:r>
          </a:p>
          <a:p>
            <a:pPr eaLnBrk="1" hangingPunct="1"/>
            <a:endParaRPr lang="tr-TR" altLang="tr-T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15F9F4"/>
          </a:solidFill>
        </p:spPr>
        <p:txBody>
          <a:bodyPr/>
          <a:lstStyle/>
          <a:p>
            <a:pPr eaLnBrk="1" fontAlgn="auto" hangingPunct="1">
              <a:spcAft>
                <a:spcPts val="0"/>
              </a:spcAft>
              <a:defRPr/>
            </a:pPr>
            <a:endParaRPr lang="tr-TR" dirty="0" smtClean="0"/>
          </a:p>
          <a:p>
            <a:pPr eaLnBrk="1" fontAlgn="auto" hangingPunct="1">
              <a:spcAft>
                <a:spcPts val="0"/>
              </a:spcAft>
              <a:defRPr/>
            </a:pPr>
            <a:endParaRPr lang="tr-TR" dirty="0"/>
          </a:p>
          <a:p>
            <a:pPr marL="0" indent="0" eaLnBrk="1" fontAlgn="auto" hangingPunct="1">
              <a:spcAft>
                <a:spcPts val="0"/>
              </a:spcAft>
              <a:buFont typeface="Arial" panose="020B0604020202020204" pitchFamily="34" charset="0"/>
              <a:buNone/>
              <a:defRPr/>
            </a:pPr>
            <a:r>
              <a:rPr lang="tr-TR" b="1" dirty="0" smtClean="0"/>
              <a:t>     Her </a:t>
            </a:r>
            <a:r>
              <a:rPr lang="tr-TR" b="1" dirty="0"/>
              <a:t>türlü iş ve işlemlerinizle ilgili İl müdürlüğümüz </a:t>
            </a:r>
            <a:r>
              <a:rPr lang="tr-TR" b="1" dirty="0" smtClean="0"/>
              <a:t>     	    okul </a:t>
            </a:r>
            <a:r>
              <a:rPr lang="tr-TR" b="1" dirty="0"/>
              <a:t>sporları servisi iletişim bilgileri;</a:t>
            </a:r>
          </a:p>
          <a:p>
            <a:pPr marL="0" indent="0" eaLnBrk="1" fontAlgn="auto" hangingPunct="1">
              <a:spcAft>
                <a:spcPts val="0"/>
              </a:spcAft>
              <a:buFont typeface="Arial" panose="020B0604020202020204" pitchFamily="34" charset="0"/>
              <a:buNone/>
              <a:defRPr/>
            </a:pPr>
            <a:r>
              <a:rPr lang="tr-TR" dirty="0"/>
              <a:t>   </a:t>
            </a:r>
            <a:endParaRPr lang="tr-TR" dirty="0" smtClean="0"/>
          </a:p>
          <a:p>
            <a:pPr marL="0" indent="0" eaLnBrk="1" fontAlgn="auto" hangingPunct="1">
              <a:spcAft>
                <a:spcPts val="0"/>
              </a:spcAft>
              <a:buFont typeface="Arial" panose="020B0604020202020204" pitchFamily="34" charset="0"/>
              <a:buNone/>
              <a:defRPr/>
            </a:pPr>
            <a:r>
              <a:rPr lang="tr-TR" dirty="0"/>
              <a:t>	</a:t>
            </a:r>
            <a:r>
              <a:rPr lang="tr-TR" sz="4000" b="1" dirty="0" smtClean="0">
                <a:solidFill>
                  <a:srgbClr val="FF0000"/>
                </a:solidFill>
              </a:rPr>
              <a:t>Tel  </a:t>
            </a:r>
            <a:r>
              <a:rPr lang="tr-TR" sz="4000" b="1" dirty="0">
                <a:solidFill>
                  <a:srgbClr val="FF0000"/>
                </a:solidFill>
              </a:rPr>
              <a:t>: 241 19 42 – 43 dahili:134 </a:t>
            </a:r>
          </a:p>
          <a:p>
            <a:pPr marL="0" indent="0" eaLnBrk="1" fontAlgn="auto" hangingPunct="1">
              <a:spcAft>
                <a:spcPts val="0"/>
              </a:spcAft>
              <a:buFont typeface="Arial" panose="020B0604020202020204" pitchFamily="34" charset="0"/>
              <a:buNone/>
              <a:defRPr/>
            </a:pPr>
            <a:r>
              <a:rPr lang="tr-TR" sz="4000" b="1" dirty="0">
                <a:solidFill>
                  <a:srgbClr val="FF0000"/>
                </a:solidFill>
              </a:rPr>
              <a:t>    </a:t>
            </a:r>
            <a:r>
              <a:rPr lang="tr-TR" sz="4000" b="1" dirty="0" smtClean="0">
                <a:solidFill>
                  <a:srgbClr val="FF0000"/>
                </a:solidFill>
              </a:rPr>
              <a:t>	</a:t>
            </a:r>
            <a:r>
              <a:rPr lang="tr-TR" sz="4000" b="1" dirty="0" err="1" smtClean="0">
                <a:solidFill>
                  <a:srgbClr val="FF0000"/>
                </a:solidFill>
              </a:rPr>
              <a:t>Fax</a:t>
            </a:r>
            <a:r>
              <a:rPr lang="tr-TR" sz="4000" b="1" dirty="0">
                <a:solidFill>
                  <a:srgbClr val="FF0000"/>
                </a:solidFill>
              </a:rPr>
              <a:t>: 241 63 18 </a:t>
            </a:r>
          </a:p>
          <a:p>
            <a:pPr marL="0" indent="0" eaLnBrk="1" fontAlgn="auto" hangingPunct="1">
              <a:spcAft>
                <a:spcPts val="0"/>
              </a:spcAft>
              <a:buFont typeface="Arial" panose="020B0604020202020204" pitchFamily="34" charset="0"/>
              <a:buNone/>
              <a:defRPr/>
            </a:pPr>
            <a:r>
              <a:rPr lang="tr-TR" sz="4000" b="1" dirty="0">
                <a:solidFill>
                  <a:srgbClr val="FF0000"/>
                </a:solidFill>
              </a:rPr>
              <a:t>    </a:t>
            </a:r>
            <a:r>
              <a:rPr lang="tr-TR" sz="4000" b="1" dirty="0" smtClean="0">
                <a:solidFill>
                  <a:srgbClr val="FF0000"/>
                </a:solidFill>
              </a:rPr>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ctrTitle"/>
          </p:nvPr>
        </p:nvSpPr>
        <p:spPr>
          <a:xfrm>
            <a:off x="0" y="0"/>
            <a:ext cx="9144000" cy="1700213"/>
          </a:xfrm>
          <a:solidFill>
            <a:schemeClr val="bg2">
              <a:lumMod val="90000"/>
            </a:schemeClr>
          </a:solidFill>
        </p:spPr>
        <p:txBody>
          <a:bodyPr/>
          <a:lstStyle/>
          <a:p>
            <a:pPr eaLnBrk="1" hangingPunct="1">
              <a:defRPr/>
            </a:pPr>
            <a:r>
              <a:rPr lang="tr-TR" altLang="tr-TR" b="1" dirty="0" smtClean="0">
                <a:solidFill>
                  <a:srgbClr val="FF0000"/>
                </a:solidFill>
              </a:rPr>
              <a:t>OKUL SPORLARI BİLGİLENDİRME  SEMİNERİ PROGRAMI</a:t>
            </a:r>
          </a:p>
        </p:txBody>
      </p:sp>
      <p:sp>
        <p:nvSpPr>
          <p:cNvPr id="3" name="2 Alt Başlık"/>
          <p:cNvSpPr>
            <a:spLocks noGrp="1"/>
          </p:cNvSpPr>
          <p:nvPr>
            <p:ph type="subTitle" idx="1"/>
          </p:nvPr>
        </p:nvSpPr>
        <p:spPr>
          <a:xfrm>
            <a:off x="0" y="1700213"/>
            <a:ext cx="9144000" cy="5157787"/>
          </a:xfrm>
          <a:solidFill>
            <a:srgbClr val="15F9F4"/>
          </a:solidFill>
        </p:spPr>
        <p:txBody>
          <a:bodyPr rtlCol="0">
            <a:normAutofit/>
          </a:bodyPr>
          <a:lstStyle/>
          <a:p>
            <a:pPr algn="l" eaLnBrk="1" fontAlgn="auto" hangingPunct="1">
              <a:spcAft>
                <a:spcPts val="0"/>
              </a:spcAft>
              <a:defRPr/>
            </a:pPr>
            <a:r>
              <a:rPr lang="tr-TR" b="1" dirty="0" smtClean="0">
                <a:solidFill>
                  <a:srgbClr val="FF0000"/>
                </a:solidFill>
              </a:rPr>
              <a:t>1.</a:t>
            </a:r>
            <a:r>
              <a:rPr lang="tr-TR" b="1" dirty="0" smtClean="0">
                <a:solidFill>
                  <a:schemeClr val="tx1"/>
                </a:solidFill>
              </a:rPr>
              <a:t>Bilgi Yönetim Sistemi Hakkında Bilgilendirme </a:t>
            </a:r>
          </a:p>
          <a:p>
            <a:pPr algn="l" eaLnBrk="1" fontAlgn="auto" hangingPunct="1">
              <a:spcAft>
                <a:spcPts val="0"/>
              </a:spcAft>
              <a:defRPr/>
            </a:pPr>
            <a:r>
              <a:rPr lang="tr-TR" b="1" dirty="0" smtClean="0">
                <a:solidFill>
                  <a:srgbClr val="FF0000"/>
                </a:solidFill>
              </a:rPr>
              <a:t>2.</a:t>
            </a:r>
            <a:r>
              <a:rPr lang="tr-TR" b="1" dirty="0" smtClean="0">
                <a:solidFill>
                  <a:schemeClr val="tx1"/>
                </a:solidFill>
              </a:rPr>
              <a:t>Okul Kullanıcısının Sisteme Girişi</a:t>
            </a:r>
          </a:p>
          <a:p>
            <a:pPr algn="l" eaLnBrk="1" fontAlgn="auto" hangingPunct="1">
              <a:spcAft>
                <a:spcPts val="0"/>
              </a:spcAft>
              <a:defRPr/>
            </a:pPr>
            <a:r>
              <a:rPr lang="tr-TR" b="1" dirty="0" smtClean="0">
                <a:solidFill>
                  <a:srgbClr val="FF0000"/>
                </a:solidFill>
              </a:rPr>
              <a:t>3.</a:t>
            </a:r>
            <a:r>
              <a:rPr lang="tr-TR" b="1" dirty="0" smtClean="0">
                <a:solidFill>
                  <a:schemeClr val="tx1"/>
                </a:solidFill>
              </a:rPr>
              <a:t>Okul Eğiticisi ve İdarecisi Ekleme ve Saha Giriş Belgesinin Çıkartılması</a:t>
            </a:r>
          </a:p>
          <a:p>
            <a:pPr algn="l" eaLnBrk="1" fontAlgn="auto" hangingPunct="1">
              <a:spcAft>
                <a:spcPts val="0"/>
              </a:spcAft>
              <a:defRPr/>
            </a:pPr>
            <a:r>
              <a:rPr lang="tr-TR" b="1" dirty="0" smtClean="0">
                <a:solidFill>
                  <a:srgbClr val="FF0000"/>
                </a:solidFill>
              </a:rPr>
              <a:t>4.</a:t>
            </a:r>
            <a:r>
              <a:rPr lang="tr-TR" b="1" dirty="0" smtClean="0">
                <a:solidFill>
                  <a:schemeClr val="tx1"/>
                </a:solidFill>
              </a:rPr>
              <a:t>Spor Dalı Katılım İşlemleri</a:t>
            </a:r>
          </a:p>
          <a:p>
            <a:pPr algn="l" eaLnBrk="1" fontAlgn="auto" hangingPunct="1">
              <a:spcAft>
                <a:spcPts val="0"/>
              </a:spcAft>
              <a:defRPr/>
            </a:pPr>
            <a:r>
              <a:rPr lang="tr-TR" b="1" dirty="0" smtClean="0">
                <a:solidFill>
                  <a:srgbClr val="FF0000"/>
                </a:solidFill>
              </a:rPr>
              <a:t>5.</a:t>
            </a:r>
            <a:r>
              <a:rPr lang="tr-TR" b="1" dirty="0" smtClean="0">
                <a:solidFill>
                  <a:schemeClr val="tx1"/>
                </a:solidFill>
              </a:rPr>
              <a:t>Lisans İşlemleri</a:t>
            </a:r>
          </a:p>
          <a:p>
            <a:pPr algn="l" eaLnBrk="1" fontAlgn="auto" hangingPunct="1">
              <a:spcAft>
                <a:spcPts val="0"/>
              </a:spcAft>
              <a:defRPr/>
            </a:pPr>
            <a:r>
              <a:rPr lang="tr-TR" b="1" dirty="0" smtClean="0">
                <a:solidFill>
                  <a:srgbClr val="FF0000"/>
                </a:solidFill>
              </a:rPr>
              <a:t>6.</a:t>
            </a:r>
            <a:r>
              <a:rPr lang="tr-TR" b="1" dirty="0" smtClean="0">
                <a:solidFill>
                  <a:schemeClr val="tx1"/>
                </a:solidFill>
              </a:rPr>
              <a:t>Müsabaka İsim(</a:t>
            </a:r>
            <a:r>
              <a:rPr lang="tr-TR" b="1" dirty="0" err="1" smtClean="0">
                <a:solidFill>
                  <a:schemeClr val="tx1"/>
                </a:solidFill>
              </a:rPr>
              <a:t>Esame</a:t>
            </a:r>
            <a:r>
              <a:rPr lang="tr-TR" b="1" dirty="0" smtClean="0">
                <a:solidFill>
                  <a:schemeClr val="tx1"/>
                </a:solidFill>
              </a:rPr>
              <a:t>) Listelerinin Hazırlanması</a:t>
            </a:r>
          </a:p>
          <a:p>
            <a:pPr algn="l" eaLnBrk="1" fontAlgn="auto" hangingPunct="1">
              <a:spcAft>
                <a:spcPts val="0"/>
              </a:spcAft>
              <a:defRPr/>
            </a:pPr>
            <a:r>
              <a:rPr lang="tr-TR" b="1" dirty="0" smtClean="0">
                <a:solidFill>
                  <a:srgbClr val="FF0000"/>
                </a:solidFill>
              </a:rPr>
              <a:t>7.</a:t>
            </a:r>
            <a:r>
              <a:rPr lang="tr-TR" b="1" dirty="0" smtClean="0">
                <a:solidFill>
                  <a:schemeClr val="tx1"/>
                </a:solidFill>
              </a:rPr>
              <a:t>Okullarımıza Genel Hatırlatmalar</a:t>
            </a:r>
          </a:p>
          <a:p>
            <a:pPr algn="l" eaLnBrk="1" fontAlgn="auto" hangingPunct="1">
              <a:spcAft>
                <a:spcPts val="0"/>
              </a:spcAft>
              <a:defRPr/>
            </a:pPr>
            <a:endParaRPr lang="tr-TR" dirty="0"/>
          </a:p>
          <a:p>
            <a:pPr algn="l" eaLnBrk="1" fontAlgn="auto" hangingPunct="1">
              <a:spcAft>
                <a:spcPts val="0"/>
              </a:spcAft>
              <a:defRPr/>
            </a:pPr>
            <a:endParaRPr lang="tr-TR" dirty="0" smtClean="0"/>
          </a:p>
          <a:p>
            <a:pPr algn="l" eaLnBrk="1" fontAlgn="auto" hangingPunct="1">
              <a:spcAft>
                <a:spcPts val="0"/>
              </a:spcAft>
              <a:defRPr/>
            </a:pPr>
            <a:endParaRPr lang="tr-TR" dirty="0"/>
          </a:p>
          <a:p>
            <a:pPr algn="l" eaLnBrk="1" fontAlgn="auto" hangingPunct="1">
              <a:spcAft>
                <a:spcPts val="0"/>
              </a:spcAft>
              <a:defRPr/>
            </a:pPr>
            <a:endParaRPr lang="tr-TR" dirty="0" smtClean="0"/>
          </a:p>
          <a:p>
            <a:pPr algn="l" eaLnBrk="1" fontAlgn="auto" hangingPunct="1">
              <a:spcAft>
                <a:spcPts val="0"/>
              </a:spcAft>
              <a:defRPr/>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15F9F4"/>
          </a:solidFill>
        </p:spPr>
        <p:txBody>
          <a:bodyPr/>
          <a:lstStyle/>
          <a:p>
            <a:pPr marL="0" indent="0" eaLnBrk="1" fontAlgn="auto" hangingPunct="1">
              <a:spcAft>
                <a:spcPts val="0"/>
              </a:spcAft>
              <a:buFont typeface="Arial" panose="020B0604020202020204" pitchFamily="34" charset="0"/>
              <a:buNone/>
              <a:defRPr/>
            </a:pPr>
            <a:endParaRPr lang="tr-TR" b="1" dirty="0" smtClean="0">
              <a:solidFill>
                <a:srgbClr val="FF0000"/>
              </a:solidFill>
            </a:endParaRPr>
          </a:p>
          <a:p>
            <a:pPr marL="0" indent="0" eaLnBrk="1" fontAlgn="auto" hangingPunct="1">
              <a:spcAft>
                <a:spcPts val="0"/>
              </a:spcAft>
              <a:buFont typeface="Arial" panose="020B0604020202020204" pitchFamily="34" charset="0"/>
              <a:buNone/>
              <a:defRPr/>
            </a:pPr>
            <a:endParaRPr lang="tr-TR" b="1" dirty="0">
              <a:solidFill>
                <a:srgbClr val="FF0000"/>
              </a:solidFill>
            </a:endParaRPr>
          </a:p>
          <a:p>
            <a:pPr marL="0" indent="0" eaLnBrk="1" fontAlgn="auto" hangingPunct="1">
              <a:spcAft>
                <a:spcPts val="0"/>
              </a:spcAft>
              <a:buFont typeface="Arial" panose="020B0604020202020204" pitchFamily="34" charset="0"/>
              <a:buNone/>
              <a:defRPr/>
            </a:pPr>
            <a:r>
              <a:rPr lang="tr-TR" b="1" dirty="0" smtClean="0">
                <a:solidFill>
                  <a:srgbClr val="FF0000"/>
                </a:solidFill>
              </a:rPr>
              <a:t>	</a:t>
            </a:r>
          </a:p>
          <a:p>
            <a:pPr marL="0" indent="0" eaLnBrk="1" fontAlgn="auto" hangingPunct="1">
              <a:spcAft>
                <a:spcPts val="0"/>
              </a:spcAft>
              <a:buFont typeface="Arial" panose="020B0604020202020204" pitchFamily="34" charset="0"/>
              <a:buNone/>
              <a:defRPr/>
            </a:pPr>
            <a:r>
              <a:rPr lang="tr-TR" sz="3600" b="1" dirty="0">
                <a:solidFill>
                  <a:srgbClr val="FF0000"/>
                </a:solidFill>
              </a:rPr>
              <a:t>	</a:t>
            </a:r>
            <a:r>
              <a:rPr lang="tr-TR" sz="3600" b="1" dirty="0" smtClean="0">
                <a:solidFill>
                  <a:srgbClr val="FF0000"/>
                </a:solidFill>
              </a:rPr>
              <a:t>			Mail</a:t>
            </a:r>
            <a:r>
              <a:rPr lang="tr-TR" sz="3600" b="1" dirty="0">
                <a:solidFill>
                  <a:srgbClr val="FF0000"/>
                </a:solidFill>
              </a:rPr>
              <a:t>: </a:t>
            </a:r>
            <a:endParaRPr lang="tr-TR" sz="3600" b="1" dirty="0" smtClean="0">
              <a:solidFill>
                <a:srgbClr val="FF0000"/>
              </a:solidFill>
            </a:endParaRPr>
          </a:p>
          <a:p>
            <a:pPr marL="0" indent="0" algn="ctr" eaLnBrk="1" fontAlgn="auto" hangingPunct="1">
              <a:spcAft>
                <a:spcPts val="0"/>
              </a:spcAft>
              <a:buFont typeface="Arial" panose="020B0604020202020204" pitchFamily="34" charset="0"/>
              <a:buNone/>
              <a:defRPr/>
            </a:pPr>
            <a:r>
              <a:rPr lang="tr-TR" sz="3600" b="1" dirty="0" smtClean="0">
                <a:solidFill>
                  <a:srgbClr val="FF0000"/>
                </a:solidFill>
                <a:hlinkClick r:id="rId2"/>
              </a:rPr>
              <a:t>bilgi@balikesirokulsporlari.com</a:t>
            </a:r>
            <a:endParaRPr lang="tr-TR" sz="3600" b="1" dirty="0" smtClean="0">
              <a:solidFill>
                <a:srgbClr val="FF0000"/>
              </a:solidFill>
            </a:endParaRPr>
          </a:p>
          <a:p>
            <a:pPr marL="0" indent="0" eaLnBrk="1" fontAlgn="auto" hangingPunct="1">
              <a:spcAft>
                <a:spcPts val="0"/>
              </a:spcAft>
              <a:buFont typeface="Arial" panose="020B0604020202020204" pitchFamily="34" charset="0"/>
              <a:buNone/>
              <a:defRPr/>
            </a:pPr>
            <a:endParaRPr lang="tr-TR" sz="3600" b="1" dirty="0">
              <a:solidFill>
                <a:srgbClr val="FF0000"/>
              </a:solidFill>
            </a:endParaRPr>
          </a:p>
          <a:p>
            <a:pPr marL="0" indent="0">
              <a:buFont typeface="Arial" panose="020B0604020202020204" pitchFamily="34" charset="0"/>
              <a:buNone/>
              <a:defRPr/>
            </a:pPr>
            <a:r>
              <a:rPr lang="tr-TR" sz="3600" dirty="0" smtClean="0"/>
              <a:t>                        </a:t>
            </a:r>
            <a:r>
              <a:rPr lang="tr-TR" sz="3600" b="1" u="sng" dirty="0" smtClean="0">
                <a:solidFill>
                  <a:srgbClr val="FF0000"/>
                </a:solidFill>
              </a:rPr>
              <a:t>Yeni İnternet Adresi :</a:t>
            </a:r>
          </a:p>
          <a:p>
            <a:pPr marL="0" indent="0">
              <a:buFont typeface="Arial" panose="020B0604020202020204" pitchFamily="34" charset="0"/>
              <a:buNone/>
              <a:defRPr/>
            </a:pPr>
            <a:r>
              <a:rPr lang="tr-TR" sz="3600" b="1" dirty="0">
                <a:solidFill>
                  <a:srgbClr val="FF0000"/>
                </a:solidFill>
              </a:rPr>
              <a:t> </a:t>
            </a:r>
            <a:r>
              <a:rPr lang="tr-TR" sz="3600" b="1" dirty="0" smtClean="0">
                <a:solidFill>
                  <a:srgbClr val="FF0000"/>
                </a:solidFill>
              </a:rPr>
              <a:t>                  </a:t>
            </a:r>
            <a:r>
              <a:rPr lang="tr-TR" sz="3600" b="1" dirty="0" smtClean="0">
                <a:solidFill>
                  <a:srgbClr val="0000FF"/>
                </a:solidFill>
              </a:rPr>
              <a:t>balikesirokulsporlari.com</a:t>
            </a:r>
            <a:endParaRPr lang="tr-TR" sz="3600" dirty="0" smtClean="0">
              <a:solidFill>
                <a:srgbClr val="0000FF"/>
              </a:solidFill>
            </a:endParaRPr>
          </a:p>
          <a:p>
            <a:pPr>
              <a:defRPr/>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15F9F4"/>
          </a:solidFill>
        </p:spPr>
        <p:txBody>
          <a:bodyPr/>
          <a:lstStyle/>
          <a:p>
            <a:pPr>
              <a:defRPr/>
            </a:pPr>
            <a:endParaRPr lang="tr-TR" dirty="0" smtClean="0"/>
          </a:p>
          <a:p>
            <a:pPr>
              <a:defRPr/>
            </a:pPr>
            <a:endParaRPr lang="tr-TR" dirty="0"/>
          </a:p>
          <a:p>
            <a:pPr>
              <a:defRPr/>
            </a:pPr>
            <a:endParaRPr lang="tr-TR" dirty="0" smtClean="0"/>
          </a:p>
          <a:p>
            <a:pPr marL="0" indent="0">
              <a:buFont typeface="Arial" panose="020B0604020202020204" pitchFamily="34" charset="0"/>
              <a:buNone/>
              <a:defRPr/>
            </a:pPr>
            <a:r>
              <a:rPr lang="tr-TR" dirty="0"/>
              <a:t>	</a:t>
            </a:r>
            <a:endParaRPr lang="tr-TR" dirty="0" smtClean="0"/>
          </a:p>
          <a:p>
            <a:pPr marL="0" indent="0">
              <a:buFont typeface="Arial" panose="020B0604020202020204" pitchFamily="34" charset="0"/>
              <a:buNone/>
              <a:defRPr/>
            </a:pPr>
            <a:r>
              <a:rPr lang="tr-TR" dirty="0"/>
              <a:t>	</a:t>
            </a:r>
            <a:r>
              <a:rPr lang="tr-TR" b="1" dirty="0" smtClean="0">
                <a:solidFill>
                  <a:srgbClr val="FF0000"/>
                </a:solidFill>
              </a:rPr>
              <a:t>BİZLERİ SABIRLA DİNLEDİĞİNİZ İÇİN HEPİNİZE 			     TEŞEKKÜR EDERİZ……</a:t>
            </a:r>
            <a:endParaRPr lang="tr-TR"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rgbClr val="15F9F4"/>
          </a:solidFill>
        </p:spPr>
        <p:txBody>
          <a:bodyPr rtlCol="0">
            <a:normAutofit/>
          </a:bodyPr>
          <a:lstStyle/>
          <a:p>
            <a:pPr algn="ctr" eaLnBrk="1" fontAlgn="auto" hangingPunct="1">
              <a:spcAft>
                <a:spcPts val="0"/>
              </a:spcAft>
              <a:buFont typeface="Arial" panose="020B0604020202020204" pitchFamily="34" charset="0"/>
              <a:buNone/>
              <a:defRPr/>
            </a:pPr>
            <a:endParaRPr lang="tr-TR" b="1" u="sng" dirty="0" smtClean="0">
              <a:solidFill>
                <a:srgbClr val="FF0000"/>
              </a:solidFill>
            </a:endParaRPr>
          </a:p>
          <a:p>
            <a:pPr algn="ctr" eaLnBrk="1" fontAlgn="auto" hangingPunct="1">
              <a:spcAft>
                <a:spcPts val="0"/>
              </a:spcAft>
              <a:buFont typeface="Arial" panose="020B0604020202020204" pitchFamily="34" charset="0"/>
              <a:buNone/>
              <a:defRPr/>
            </a:pPr>
            <a:r>
              <a:rPr lang="tr-TR" b="1" u="sng" dirty="0" smtClean="0">
                <a:solidFill>
                  <a:srgbClr val="FF0000"/>
                </a:solidFill>
              </a:rPr>
              <a:t>1-  BİLGİ YÖNETİM SİSTEMİ HAKKINDA GENEL BİLGİLENDİRME</a:t>
            </a:r>
          </a:p>
          <a:p>
            <a:pPr eaLnBrk="1" fontAlgn="auto" hangingPunct="1">
              <a:spcAft>
                <a:spcPts val="0"/>
              </a:spcAft>
              <a:defRPr/>
            </a:pPr>
            <a:r>
              <a:rPr lang="tr-TR" dirty="0" smtClean="0"/>
              <a:t>Okul Spor Faaliyetlerinin daha verimli ve etkin bir biçimde sürdürülebilmesi amacıyla </a:t>
            </a:r>
            <a:r>
              <a:rPr lang="tr-TR" dirty="0"/>
              <a:t>S</a:t>
            </a:r>
            <a:r>
              <a:rPr lang="tr-TR" dirty="0" smtClean="0"/>
              <a:t>por Genel </a:t>
            </a:r>
            <a:r>
              <a:rPr lang="tr-TR" dirty="0"/>
              <a:t>M</a:t>
            </a:r>
            <a:r>
              <a:rPr lang="tr-TR" dirty="0" smtClean="0"/>
              <a:t>üdürlüğümüz tarafından </a:t>
            </a:r>
            <a:r>
              <a:rPr lang="tr-TR" dirty="0"/>
              <a:t>g</a:t>
            </a:r>
            <a:r>
              <a:rPr lang="tr-TR" dirty="0" smtClean="0"/>
              <a:t>eçtiğimiz eğitim-öğretim yılından itibaren Okul Spor Faaliyetleri Bilgi Yönetim Sistemi </a:t>
            </a:r>
            <a:r>
              <a:rPr lang="tr-TR" dirty="0"/>
              <a:t>u</a:t>
            </a:r>
            <a:r>
              <a:rPr lang="tr-TR" dirty="0" smtClean="0"/>
              <a:t>ygulamasına geçilmiştir.</a:t>
            </a:r>
          </a:p>
          <a:p>
            <a:pPr eaLnBrk="1" fontAlgn="auto" hangingPunct="1">
              <a:spcAft>
                <a:spcPts val="0"/>
              </a:spcAft>
              <a:defRPr/>
            </a:pPr>
            <a:r>
              <a:rPr lang="tr-TR" dirty="0" smtClean="0"/>
              <a:t>Okul Spor Faaliyetleri Bilgi Yönetim Sistemi ile Okullarımız Sportif Faaliyetler ile ilgili bütün iş ve işlemlerini </a:t>
            </a:r>
            <a:r>
              <a:rPr lang="tr-TR" dirty="0" smtClean="0">
                <a:hlinkClick r:id="rId2"/>
              </a:rPr>
              <a:t>http://okulsportal.gsb.gov.tr</a:t>
            </a:r>
            <a:r>
              <a:rPr lang="tr-TR" dirty="0" smtClean="0"/>
              <a:t> web adresinden gerçekleştirmektedirler.</a:t>
            </a:r>
          </a:p>
          <a:p>
            <a:pPr marL="0" indent="0" eaLnBrk="1" fontAlgn="auto" hangingPunct="1">
              <a:spcAft>
                <a:spcPts val="0"/>
              </a:spcAft>
              <a:buFont typeface="Arial" panose="020B0604020202020204" pitchFamily="34" charset="0"/>
              <a:buNone/>
              <a:defRPr/>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rgbClr val="15F9F4"/>
          </a:solidFill>
        </p:spPr>
        <p:txBody>
          <a:bodyPr rtlCol="0">
            <a:noAutofit/>
          </a:bodyPr>
          <a:lstStyle/>
          <a:p>
            <a:pPr eaLnBrk="1" fontAlgn="auto" hangingPunct="1">
              <a:spcAft>
                <a:spcPts val="0"/>
              </a:spcAft>
              <a:defRPr/>
            </a:pPr>
            <a:endParaRPr lang="tr-TR" sz="2800" dirty="0" smtClean="0"/>
          </a:p>
          <a:p>
            <a:pPr eaLnBrk="1" fontAlgn="auto" hangingPunct="1">
              <a:spcAft>
                <a:spcPts val="0"/>
              </a:spcAft>
              <a:defRPr/>
            </a:pPr>
            <a:r>
              <a:rPr lang="tr-TR" sz="2800" dirty="0" smtClean="0"/>
              <a:t>Okul Sporları </a:t>
            </a:r>
            <a:r>
              <a:rPr lang="tr-TR" sz="2800" dirty="0"/>
              <a:t>B</a:t>
            </a:r>
            <a:r>
              <a:rPr lang="tr-TR" sz="2800" dirty="0" smtClean="0"/>
              <a:t>ilgi Yönetim sistemi ile Okullarımız artık başvuru, lisans, </a:t>
            </a:r>
            <a:r>
              <a:rPr lang="tr-TR" sz="2800" dirty="0" err="1" smtClean="0"/>
              <a:t>esame</a:t>
            </a:r>
            <a:r>
              <a:rPr lang="tr-TR" sz="2800" dirty="0" smtClean="0"/>
              <a:t> listesi ve saha giriş belgesi gibi iş ve işlemlerini bu sistem üzerinden gerçekleştirmektedirler.</a:t>
            </a:r>
          </a:p>
          <a:p>
            <a:pPr eaLnBrk="1" fontAlgn="auto" hangingPunct="1">
              <a:spcAft>
                <a:spcPts val="0"/>
              </a:spcAft>
              <a:defRPr/>
            </a:pPr>
            <a:r>
              <a:rPr lang="tr-TR" sz="2800" dirty="0" smtClean="0"/>
              <a:t>Her okul müdürlüğü lisanslarını kendisi çıkartmaktadır.</a:t>
            </a:r>
          </a:p>
          <a:p>
            <a:pPr eaLnBrk="1" fontAlgn="auto" hangingPunct="1">
              <a:spcAft>
                <a:spcPts val="0"/>
              </a:spcAft>
              <a:defRPr/>
            </a:pPr>
            <a:r>
              <a:rPr lang="tr-TR" sz="2800" b="1" dirty="0" smtClean="0">
                <a:solidFill>
                  <a:srgbClr val="FF0000"/>
                </a:solidFill>
              </a:rPr>
              <a:t>Sağlık Raporu, Veli İzin Belgesi ve Öğrenci Okul Bilgilerinin yer aldığı Ek-5 formu öğrenciler tarafından doldurulduktan sonra, okul müdürü tarafından onaylanacak ve muhafaza edilecek olup, İl </a:t>
            </a:r>
            <a:r>
              <a:rPr lang="tr-TR" sz="2800" b="1" dirty="0">
                <a:solidFill>
                  <a:srgbClr val="FF0000"/>
                </a:solidFill>
              </a:rPr>
              <a:t>veya İlçe  Müdürlüklerimize teslim edilmeyecektir.</a:t>
            </a:r>
            <a:r>
              <a:rPr lang="tr-TR" sz="2800" b="1" dirty="0" smtClean="0">
                <a:solidFill>
                  <a:srgbClr val="FF0000"/>
                </a:solidFill>
              </a:rPr>
              <a:t> Ek-5 Formu  olmayan bir öğrenciye lisans çıkartılamaz. </a:t>
            </a:r>
          </a:p>
          <a:p>
            <a:pPr eaLnBrk="1" fontAlgn="auto" hangingPunct="1">
              <a:spcAft>
                <a:spcPts val="0"/>
              </a:spcAft>
              <a:defRPr/>
            </a:pPr>
            <a:r>
              <a:rPr lang="tr-TR" sz="2800" dirty="0" smtClean="0"/>
              <a:t>Okul müdürlükleri </a:t>
            </a:r>
            <a:r>
              <a:rPr lang="tr-TR" sz="2800" dirty="0"/>
              <a:t>sistemde yapmış olduğu tüm iş ve </a:t>
            </a:r>
            <a:r>
              <a:rPr lang="tr-TR" sz="2800" dirty="0" smtClean="0"/>
              <a:t>işlemlerden </a:t>
            </a:r>
            <a:r>
              <a:rPr lang="tr-TR" sz="2800" dirty="0"/>
              <a:t>sorumlu olacaktır.</a:t>
            </a:r>
          </a:p>
          <a:p>
            <a:pPr eaLnBrk="1" fontAlgn="auto" hangingPunct="1">
              <a:spcAft>
                <a:spcPts val="0"/>
              </a:spcAft>
              <a:defRPr/>
            </a:pPr>
            <a:endParaRPr lang="tr-TR" sz="2800" dirty="0"/>
          </a:p>
          <a:p>
            <a:pPr eaLnBrk="1" fontAlgn="auto" hangingPunct="1">
              <a:spcAft>
                <a:spcPts val="0"/>
              </a:spcAft>
              <a:buFont typeface="Arial" panose="020B0604020202020204" pitchFamily="34" charset="0"/>
              <a:buNone/>
              <a:defRPr/>
            </a:pPr>
            <a:r>
              <a:rPr lang="tr-TR" sz="2800" dirty="0" smtClean="0"/>
              <a:t> </a:t>
            </a:r>
          </a:p>
          <a:p>
            <a:pPr marL="0" indent="0" eaLnBrk="1" fontAlgn="auto" hangingPunct="1">
              <a:spcAft>
                <a:spcPts val="0"/>
              </a:spcAft>
              <a:buFont typeface="Arial" panose="020B0604020202020204" pitchFamily="34" charset="0"/>
              <a:buNone/>
              <a:defRPr/>
            </a:pPr>
            <a:endParaRPr lang="tr-TR" sz="2800" dirty="0" smtClean="0"/>
          </a:p>
          <a:p>
            <a:pPr eaLnBrk="1" fontAlgn="auto" hangingPunct="1">
              <a:spcAft>
                <a:spcPts val="0"/>
              </a:spcAft>
              <a:buFont typeface="Arial" panose="020B0604020202020204" pitchFamily="34" charset="0"/>
              <a:buNone/>
              <a:defRPr/>
            </a:pPr>
            <a:r>
              <a:rPr lang="tr-TR" sz="2800" dirty="0" smtClean="0"/>
              <a:t>  </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15F9F4"/>
          </a:solidFill>
        </p:spPr>
        <p:txBody>
          <a:bodyPr/>
          <a:lstStyle/>
          <a:p>
            <a:pPr marL="0" indent="0" eaLnBrk="1" fontAlgn="auto" hangingPunct="1">
              <a:spcAft>
                <a:spcPts val="0"/>
              </a:spcAft>
              <a:buFont typeface="Arial" panose="020B0604020202020204" pitchFamily="34" charset="0"/>
              <a:buNone/>
              <a:defRPr/>
            </a:pPr>
            <a:endParaRPr lang="tr-TR" sz="2400" dirty="0" smtClean="0"/>
          </a:p>
          <a:p>
            <a:pPr eaLnBrk="1" fontAlgn="auto" hangingPunct="1">
              <a:spcAft>
                <a:spcPts val="0"/>
              </a:spcAft>
              <a:defRPr/>
            </a:pPr>
            <a:r>
              <a:rPr lang="tr-TR" sz="2800" dirty="0"/>
              <a:t>Büyükşehir belediyesi olmamız nedeniyle merkezde bulunan okulların bir çoğunun kurum kodları ve kurumsal mail adresleri değişmiştir. Söz konusu güncellemeler sistem üzerinde tarafımızca yapılmış olup, sisteme giremeyen, şifresi olmayan veya şifresini unutan okullar Bilgi Yönetim Sistemi Giriş Ekranındaki ‘’ Şifremi Unuttum’’ butonuna kurum kodlarını yazıp, ekrandaki güvenlik numarasını girerek şifre sıfırla dediklerinde kurumsal mail adreslerine yeni şifreleri gönderilecektir. Buna rağmen sisteme giremeyen veya şifresi kendisine ulaşmayan okul kullanıcıları il müdürlüğümüz okul sporları servisi ile irtibata geçmeleri gerekmektedir.</a:t>
            </a:r>
          </a:p>
          <a:p>
            <a:pPr eaLnBrk="1" fontAlgn="auto" hangingPunct="1">
              <a:spcAft>
                <a:spcPts val="0"/>
              </a:spcAft>
              <a:defRPr/>
            </a:pPr>
            <a:endParaRPr lang="tr-TR" dirty="0"/>
          </a:p>
          <a:p>
            <a:pPr marL="0" indent="0" eaLnBrk="1" hangingPunct="1">
              <a:buFont typeface="Arial" panose="020B0604020202020204" pitchFamily="34" charset="0"/>
              <a:buNone/>
              <a:defRPr/>
            </a:pPr>
            <a:endParaRPr lang="tr-T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İçerik Yer Tutucusu"/>
          <p:cNvSpPr>
            <a:spLocks noGrp="1"/>
          </p:cNvSpPr>
          <p:nvPr>
            <p:ph idx="1"/>
          </p:nvPr>
        </p:nvSpPr>
        <p:spPr>
          <a:xfrm>
            <a:off x="0" y="3175"/>
            <a:ext cx="9110663" cy="6858000"/>
          </a:xfrm>
          <a:solidFill>
            <a:srgbClr val="15F9F4"/>
          </a:solidFill>
        </p:spPr>
        <p:txBody>
          <a:bodyPr/>
          <a:lstStyle/>
          <a:p>
            <a:pPr algn="ctr" eaLnBrk="1" hangingPunct="1">
              <a:buFont typeface="Arial" panose="020B0604020202020204" pitchFamily="34" charset="0"/>
              <a:buNone/>
            </a:pPr>
            <a:endParaRPr lang="tr-TR" altLang="tr-TR" b="1" u="sng" smtClean="0">
              <a:solidFill>
                <a:srgbClr val="FF0000"/>
              </a:solidFill>
            </a:endParaRPr>
          </a:p>
          <a:p>
            <a:pPr algn="ctr" eaLnBrk="1" hangingPunct="1">
              <a:buFont typeface="Arial" panose="020B0604020202020204" pitchFamily="34" charset="0"/>
              <a:buNone/>
            </a:pPr>
            <a:r>
              <a:rPr lang="tr-TR" altLang="tr-TR" b="1" u="sng" smtClean="0">
                <a:solidFill>
                  <a:srgbClr val="FF0000"/>
                </a:solidFill>
              </a:rPr>
              <a:t>2-  OKUL KULLANICISININ SİSTEME GİRİŞİ</a:t>
            </a:r>
          </a:p>
          <a:p>
            <a:pPr eaLnBrk="1" hangingPunct="1"/>
            <a:endParaRPr lang="tr-TR" altLang="tr-TR" smtClean="0"/>
          </a:p>
          <a:p>
            <a:pPr eaLnBrk="1" hangingPunct="1"/>
            <a:r>
              <a:rPr lang="tr-TR" altLang="tr-TR" smtClean="0"/>
              <a:t>Okul kullanıcıları Genel Müdürlüğümüzün </a:t>
            </a:r>
            <a:r>
              <a:rPr lang="tr-TR" altLang="tr-TR" smtClean="0">
                <a:hlinkClick r:id="rId2"/>
              </a:rPr>
              <a:t>www.okulsportal.gsb.gov.tr</a:t>
            </a:r>
            <a:r>
              <a:rPr lang="tr-TR" altLang="tr-TR" smtClean="0"/>
              <a:t> internet adresinin sağ üst bölümde yer alan </a:t>
            </a:r>
            <a:r>
              <a:rPr lang="tr-TR" altLang="tr-TR" smtClean="0">
                <a:solidFill>
                  <a:srgbClr val="0070C0"/>
                </a:solidFill>
              </a:rPr>
              <a:t>Okul Sporları Bilgi Yönetim Sistemi </a:t>
            </a:r>
            <a:r>
              <a:rPr lang="tr-TR" altLang="tr-TR" smtClean="0"/>
              <a:t>başlığına tıklayarak bilgi yönetim sistemi giriş ekranına ulaşacaklardır. Daha sonra açılan sayfada ilgili yerlere kurum kodunu ve şifre bilgilerini girdikten sonra sisteme giriş yapabileceklerdir.</a:t>
            </a:r>
          </a:p>
          <a:p>
            <a:pPr eaLnBrk="1" hangingPunct="1">
              <a:buFont typeface="Arial" panose="020B0604020202020204" pitchFamily="34" charset="0"/>
              <a:buNone/>
            </a:pPr>
            <a:r>
              <a:rPr lang="tr-TR" altLang="tr-TR"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İçerik Yer Tutucusu"/>
          <p:cNvSpPr>
            <a:spLocks noGrp="1"/>
          </p:cNvSpPr>
          <p:nvPr>
            <p:ph idx="1"/>
          </p:nvPr>
        </p:nvSpPr>
        <p:spPr>
          <a:xfrm>
            <a:off x="0" y="0"/>
            <a:ext cx="9144000" cy="6858000"/>
          </a:xfrm>
          <a:solidFill>
            <a:srgbClr val="15F9F4"/>
          </a:solidFill>
        </p:spPr>
        <p:txBody>
          <a:bodyPr/>
          <a:lstStyle/>
          <a:p>
            <a:pPr algn="ctr" eaLnBrk="1" hangingPunct="1">
              <a:buFont typeface="Arial" panose="020B0604020202020204" pitchFamily="34" charset="0"/>
              <a:buNone/>
            </a:pPr>
            <a:endParaRPr lang="tr-TR" altLang="tr-TR" b="1" u="sng" smtClean="0">
              <a:solidFill>
                <a:srgbClr val="FF0000"/>
              </a:solidFill>
            </a:endParaRPr>
          </a:p>
          <a:p>
            <a:pPr algn="ctr" eaLnBrk="1" hangingPunct="1">
              <a:buFont typeface="Arial" panose="020B0604020202020204" pitchFamily="34" charset="0"/>
              <a:buNone/>
            </a:pPr>
            <a:r>
              <a:rPr lang="tr-TR" altLang="tr-TR" b="1" u="sng" smtClean="0">
                <a:solidFill>
                  <a:srgbClr val="FF0000"/>
                </a:solidFill>
              </a:rPr>
              <a:t>3.OKUL EĞİTİCİSİ EKLEME VE SAHA GİRİŞ BELGESİNİN ÇIKARTILMASI</a:t>
            </a:r>
          </a:p>
          <a:p>
            <a:pPr algn="just" eaLnBrk="1" hangingPunct="1">
              <a:buFont typeface="Arial" panose="020B0604020202020204" pitchFamily="34" charset="0"/>
              <a:buNone/>
            </a:pPr>
            <a:r>
              <a:rPr lang="tr-TR" altLang="tr-TR" b="1" smtClean="0">
                <a:solidFill>
                  <a:srgbClr val="FF0000"/>
                </a:solidFill>
              </a:rPr>
              <a:t>    1- </a:t>
            </a:r>
            <a:r>
              <a:rPr lang="tr-TR" altLang="tr-TR" smtClean="0"/>
              <a:t>Sisteme giriş yaptıktan sonra okul modülünden Okul Eğiticisi Ekle başlığına tıklıyoruz. Daha sonra eğiticinin TC Kimlik Numarasını ilgili alana yazarak sorgula butonuna bastığımızda bilgiler otomatik olarak ekrana yansıyacaktır.</a:t>
            </a:r>
          </a:p>
          <a:p>
            <a:pPr eaLnBrk="1" hangingPunct="1">
              <a:buFont typeface="Arial" panose="020B0604020202020204" pitchFamily="34" charset="0"/>
              <a:buNone/>
            </a:pPr>
            <a:r>
              <a:rPr lang="tr-TR" altLang="tr-TR" smtClean="0"/>
              <a:t>	</a:t>
            </a:r>
            <a:r>
              <a:rPr lang="tr-TR" altLang="tr-TR" b="1" smtClean="0">
                <a:solidFill>
                  <a:srgbClr val="FF0000"/>
                </a:solidFill>
              </a:rPr>
              <a:t>2-</a:t>
            </a:r>
            <a:r>
              <a:rPr lang="tr-TR" altLang="tr-TR" smtClean="0"/>
              <a:t>    Fotoğraf yükle butonuna basarak fotograf eklendikten sonra İletişim için gerekli olan e-mail ve telefon bilgileri girilecek, branş seçimi yapıldıktan sonra kaydet butonuna basıyoruz.</a:t>
            </a:r>
          </a:p>
          <a:p>
            <a:pPr eaLnBrk="1" hangingPunct="1">
              <a:buFont typeface="Arial" panose="020B0604020202020204" pitchFamily="34" charset="0"/>
              <a:buNone/>
            </a:pPr>
            <a:r>
              <a:rPr lang="tr-TR" altLang="tr-TR" smtClean="0"/>
              <a:t>  </a:t>
            </a:r>
            <a:endParaRPr lang="tr-TR" altLang="tr-TR" smtClean="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çerik Yer Tutucusu 2"/>
          <p:cNvSpPr>
            <a:spLocks noGrp="1"/>
          </p:cNvSpPr>
          <p:nvPr>
            <p:ph idx="1"/>
          </p:nvPr>
        </p:nvSpPr>
        <p:spPr>
          <a:xfrm>
            <a:off x="0" y="0"/>
            <a:ext cx="9144000" cy="6858000"/>
          </a:xfrm>
          <a:solidFill>
            <a:srgbClr val="15F9F4"/>
          </a:solidFill>
        </p:spPr>
        <p:txBody>
          <a:bodyPr/>
          <a:lstStyle/>
          <a:p>
            <a:pPr eaLnBrk="1" hangingPunct="1">
              <a:defRPr/>
            </a:pPr>
            <a:endParaRPr lang="tr-TR" altLang="tr-TR" dirty="0" smtClean="0"/>
          </a:p>
          <a:p>
            <a:pPr marL="0" indent="0" algn="ctr" eaLnBrk="1" hangingPunct="1">
              <a:buFont typeface="Arial" panose="020B0604020202020204" pitchFamily="34" charset="0"/>
              <a:buNone/>
              <a:defRPr/>
            </a:pPr>
            <a:r>
              <a:rPr lang="tr-TR" b="1" u="sng" dirty="0" smtClean="0">
                <a:solidFill>
                  <a:srgbClr val="FF0000"/>
                </a:solidFill>
              </a:rPr>
              <a:t>3.OKUL EĞİTİCİSİ EKLEME VE SAHA GİRİŞ BELGESİNİN ÇIKARTILMASI</a:t>
            </a:r>
            <a:endParaRPr lang="tr-TR" altLang="tr-TR" dirty="0" smtClean="0"/>
          </a:p>
          <a:p>
            <a:pPr marL="0" indent="0" eaLnBrk="1" hangingPunct="1">
              <a:buFont typeface="Arial" panose="020B0604020202020204" pitchFamily="34" charset="0"/>
              <a:buNone/>
              <a:defRPr/>
            </a:pPr>
            <a:r>
              <a:rPr lang="tr-TR" altLang="tr-TR" b="1" dirty="0" smtClean="0">
                <a:solidFill>
                  <a:srgbClr val="FF0000"/>
                </a:solidFill>
              </a:rPr>
              <a:t>3-</a:t>
            </a:r>
            <a:r>
              <a:rPr lang="tr-TR" altLang="tr-TR" dirty="0" smtClean="0"/>
              <a:t> Okul Eğiticilerini ve idarecilerini ekledikten sonra Okul Modülünden Eğitici Listeleye tıklıyoruz ve açılan ekranda listele dediğimizde kaydetmiş olduğumuz eğitici ve idarecilerin isimleri ekrana gelecek. İsimlerin üzerine geldiğimizde açılan pencerede saha giriş belgesi yazdıra tıkladığımızda ekranımızda o kişiye ait saha giriş belgesi gelecek kontrollerini yaptıktan sonra belgenin çıktısı alınarak okul müdürüne imzalatılacaktır.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çerik Yer Tutucusu 2"/>
          <p:cNvSpPr>
            <a:spLocks noGrp="1"/>
          </p:cNvSpPr>
          <p:nvPr>
            <p:ph idx="1"/>
          </p:nvPr>
        </p:nvSpPr>
        <p:spPr>
          <a:xfrm>
            <a:off x="0" y="0"/>
            <a:ext cx="9144000" cy="6858000"/>
          </a:xfrm>
          <a:solidFill>
            <a:srgbClr val="15F9F4"/>
          </a:solidFill>
        </p:spPr>
        <p:txBody>
          <a:bodyPr/>
          <a:lstStyle/>
          <a:p>
            <a:pPr marL="0" indent="0" eaLnBrk="1" hangingPunct="1">
              <a:buFont typeface="Arial" panose="020B0604020202020204" pitchFamily="34" charset="0"/>
              <a:buNone/>
              <a:defRPr/>
            </a:pPr>
            <a:endParaRPr lang="tr-TR" b="1" u="sng" dirty="0" smtClean="0">
              <a:solidFill>
                <a:srgbClr val="FF0000"/>
              </a:solidFill>
            </a:endParaRPr>
          </a:p>
          <a:p>
            <a:pPr marL="0" indent="0" algn="ctr" eaLnBrk="1" hangingPunct="1">
              <a:buFont typeface="Arial" panose="020B0604020202020204" pitchFamily="34" charset="0"/>
              <a:buNone/>
              <a:defRPr/>
            </a:pPr>
            <a:r>
              <a:rPr lang="tr-TR" b="1" u="sng" dirty="0" smtClean="0">
                <a:solidFill>
                  <a:srgbClr val="FF0000"/>
                </a:solidFill>
              </a:rPr>
              <a:t>3.OKUL EĞİTİCİSİ EKLEME VE SAHA GİRİŞ BELGESİNİN ÇIKARTILMASI</a:t>
            </a:r>
            <a:endParaRPr lang="tr-TR" altLang="tr-TR" dirty="0"/>
          </a:p>
          <a:p>
            <a:pPr marL="0" indent="0" eaLnBrk="1" hangingPunct="1">
              <a:buFont typeface="Arial" panose="020B0604020202020204" pitchFamily="34" charset="0"/>
              <a:buNone/>
              <a:defRPr/>
            </a:pPr>
            <a:r>
              <a:rPr lang="tr-TR" altLang="tr-TR" b="1" dirty="0" smtClean="0">
                <a:solidFill>
                  <a:srgbClr val="FF0000"/>
                </a:solidFill>
              </a:rPr>
              <a:t>4-</a:t>
            </a:r>
            <a:r>
              <a:rPr lang="tr-TR" altLang="tr-TR" dirty="0" smtClean="0"/>
              <a:t> Okul eğiticileri veya İdarecileri ile ilgili herhangi bir değişiklik yapmak istediğimizde Okul Modülünden eğitici listeleye tıklıyoruz açılan ekranda listele dediğimizde isimleri çıkan idareci veya çalıştırıcıların üzerine geldiğimizde açılan </a:t>
            </a:r>
            <a:r>
              <a:rPr lang="tr-TR" altLang="tr-TR" dirty="0" err="1" smtClean="0"/>
              <a:t>pencerden</a:t>
            </a:r>
            <a:r>
              <a:rPr lang="tr-TR" altLang="tr-TR" dirty="0" smtClean="0"/>
              <a:t> ‘‘Düzenle’’ ye tıkladığımızda kişiye ait ekleme ekranı önümüze gelecek ve buradan istediğimiz değişiklikleri yaptıktan sonra kaydet dediğimizde değişiklik işlemini gerçekleştirmiş oluyoruz.  </a:t>
            </a:r>
          </a:p>
          <a:p>
            <a:pPr eaLnBrk="1" hangingPunct="1">
              <a:defRPr/>
            </a:pPr>
            <a:endParaRPr lang="tr-TR" altLang="tr-TR"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977</TotalTime>
  <Words>1157</Words>
  <Application>Microsoft Office PowerPoint</Application>
  <PresentationFormat>Ekran Gösterisi (4:3)</PresentationFormat>
  <Paragraphs>102</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Arial</vt:lpstr>
      <vt:lpstr>Calibri</vt:lpstr>
      <vt:lpstr>Ofis Teması</vt:lpstr>
      <vt:lpstr>  BALIKESİR GENÇLİK HİZMETLERİ VE SPOR İL MÜDÜRLÜĞÜ  OKUL SPOR FAALİYETLERİ BİLGİLENDİRME  SEMİNERİNE HOŞGELDİNİZ </vt:lpstr>
      <vt:lpstr>OKUL SPORLARI BİLGİLENDİRME  SEMİNERİ PROGRAMI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SPORLARI BİLGİ YÖNETİM SİSTEMİ SEMİNER PROGRAMI</dc:title>
  <dc:creator>TOSHİBA</dc:creator>
  <cp:lastModifiedBy>ilknur</cp:lastModifiedBy>
  <cp:revision>73</cp:revision>
  <cp:lastPrinted>2014-10-15T10:35:48Z</cp:lastPrinted>
  <dcterms:created xsi:type="dcterms:W3CDTF">2013-10-04T07:19:24Z</dcterms:created>
  <dcterms:modified xsi:type="dcterms:W3CDTF">2014-10-20T06:01:47Z</dcterms:modified>
</cp:coreProperties>
</file>